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8" r:id="rId2"/>
    <p:sldId id="256" r:id="rId3"/>
    <p:sldId id="257" r:id="rId4"/>
    <p:sldId id="258" r:id="rId5"/>
    <p:sldId id="260" r:id="rId6"/>
    <p:sldId id="259" r:id="rId7"/>
    <p:sldId id="262" r:id="rId8"/>
    <p:sldId id="263" r:id="rId9"/>
    <p:sldId id="314" r:id="rId10"/>
    <p:sldId id="265" r:id="rId11"/>
    <p:sldId id="267" r:id="rId12"/>
    <p:sldId id="312" r:id="rId13"/>
    <p:sldId id="268" r:id="rId14"/>
    <p:sldId id="315" r:id="rId15"/>
    <p:sldId id="316" r:id="rId16"/>
    <p:sldId id="317" r:id="rId17"/>
    <p:sldId id="318" r:id="rId18"/>
    <p:sldId id="309" r:id="rId19"/>
    <p:sldId id="310" r:id="rId20"/>
  </p:sldIdLst>
  <p:sldSz cx="9906000" cy="6858000" type="A4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0">
          <p15:clr>
            <a:srgbClr val="A4A3A4"/>
          </p15:clr>
        </p15:guide>
        <p15:guide id="2" pos="30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30" autoAdjust="0"/>
    <p:restoredTop sz="94660"/>
  </p:normalViewPr>
  <p:slideViewPr>
    <p:cSldViewPr>
      <p:cViewPr varScale="1">
        <p:scale>
          <a:sx n="88" d="100"/>
          <a:sy n="88" d="100"/>
        </p:scale>
        <p:origin x="1104" y="62"/>
      </p:cViewPr>
      <p:guideLst>
        <p:guide orient="horz" pos="1680"/>
        <p:guide pos="3072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698" y="-78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6" tIns="45578" rIns="91156" bIns="45578" numCol="1" anchor="t" anchorCtr="0" compatLnSpc="1">
            <a:prstTxWarp prst="textNoShape">
              <a:avLst/>
            </a:prstTxWarp>
          </a:bodyPr>
          <a:lstStyle>
            <a:lvl1pPr defTabSz="912813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1763" y="0"/>
            <a:ext cx="303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6" tIns="45578" rIns="91156" bIns="45578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BE8DCF16-44A4-488C-B6B1-C76A75CECFB0}" type="datetime4">
              <a:rPr lang="en-US"/>
              <a:pPr>
                <a:defRPr/>
              </a:pPr>
              <a:t>September 24, 2022</a:t>
            </a:fld>
            <a:endParaRPr lang="en-US"/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6500"/>
            <a:ext cx="303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6" tIns="45578" rIns="91156" bIns="45578" numCol="1" anchor="b" anchorCtr="0" compatLnSpc="1">
            <a:prstTxWarp prst="textNoShape">
              <a:avLst/>
            </a:prstTxWarp>
          </a:bodyPr>
          <a:lstStyle>
            <a:lvl1pPr defTabSz="912813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1763" y="8826500"/>
            <a:ext cx="303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6" tIns="45578" rIns="91156" bIns="45578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16AE0BAA-4817-4EDF-A2DD-AADA5C5D5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04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5" tIns="46512" rIns="93025" bIns="46512" numCol="1" anchor="t" anchorCtr="0" compatLnSpc="1">
            <a:prstTxWarp prst="textNoShape">
              <a:avLst/>
            </a:prstTxWarp>
          </a:bodyPr>
          <a:lstStyle>
            <a:lvl1pPr defTabSz="930275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5" tIns="46512" rIns="93025" bIns="4651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9A8FA436-50E6-4CA9-A6EC-0B232CB9410A}" type="datetime4">
              <a:rPr lang="en-US"/>
              <a:pPr>
                <a:defRPr/>
              </a:pPr>
              <a:t>September 24, 2022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5838" y="695325"/>
            <a:ext cx="502920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1663"/>
            <a:ext cx="513080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5" tIns="46512" rIns="93025" bIns="465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5" tIns="46512" rIns="93025" bIns="46512" numCol="1" anchor="b" anchorCtr="0" compatLnSpc="1">
            <a:prstTxWarp prst="textNoShape">
              <a:avLst/>
            </a:prstTxWarp>
          </a:bodyPr>
          <a:lstStyle>
            <a:lvl1pPr defTabSz="930275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18563"/>
            <a:ext cx="30321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5" tIns="46512" rIns="93025" bIns="4651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8F5182CF-4A37-4A72-BD85-C81496389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84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0CA997-ED6C-4FCC-8E58-F99181DCFCF5}" type="slidenum">
              <a:rPr lang="en-US">
                <a:latin typeface="Times New Roman" pitchFamily="18" charset="0"/>
              </a:rPr>
              <a:pPr/>
              <a:t>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33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4DADD7-343C-418B-89A7-D6426628A9B4}" type="slidenum">
              <a:rPr lang="en-US">
                <a:latin typeface="Times New Roman" pitchFamily="18" charset="0"/>
              </a:rPr>
              <a:pPr/>
              <a:t>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12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CA4A3-FC13-435C-9E88-78DB01FC9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E7B9F-8DCF-4BD5-B42C-9EC6CD474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47781-8C94-41BB-AF6B-83E99B42A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6101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219200"/>
            <a:ext cx="46101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949AD-42A4-40A3-9CCF-1CBBA1C24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32F63-BCDB-47BD-9DED-D45E3D087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DB801-B37E-44A8-B7B4-35AF6A0CC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9119B-C9D3-439B-A759-D8D473977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CB443-699E-4C87-AB33-9E904C02F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89065-1205-45DF-B3D3-45D3C938B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F9BE6-B50A-46EB-B694-DCDC6315B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0450" y="152400"/>
            <a:ext cx="234315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87705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51C28-7B9C-41F9-9FED-8716C1732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9372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9372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77000"/>
            <a:ext cx="2063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4350" y="6477000"/>
            <a:ext cx="3714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0000" y="6477000"/>
            <a:ext cx="2063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>
                <a:latin typeface="Times New Roman" charset="0"/>
              </a:defRPr>
            </a:lvl1pPr>
          </a:lstStyle>
          <a:p>
            <a:pPr>
              <a:defRPr/>
            </a:pPr>
            <a:fld id="{9F7009B2-316A-4775-B216-7074413CE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EE4797-AC0B-4C90-A32E-A7D0F9E3BE3C}" type="slidenum">
              <a:rPr lang="en-US">
                <a:latin typeface="Times New Roman" pitchFamily="18" charset="0"/>
              </a:rPr>
              <a:pPr/>
              <a:t>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86000"/>
            <a:ext cx="8382000" cy="1143000"/>
          </a:xfrm>
        </p:spPr>
        <p:txBody>
          <a:bodyPr/>
          <a:lstStyle/>
          <a:p>
            <a:r>
              <a:rPr lang="en-US" dirty="0" smtClean="0"/>
              <a:t>Syntax-Directed Translation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D6B11B-4E31-45D0-96D5-5876A85E04E8}" type="slidenum">
              <a:rPr lang="en-US">
                <a:latin typeface="Times New Roman" pitchFamily="18" charset="0"/>
              </a:rPr>
              <a:pPr/>
              <a:t>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Syntax-Directed Translation</a:t>
            </a: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9067800" cy="53340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sz="2000" dirty="0" smtClean="0"/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000" b="1" dirty="0" smtClean="0"/>
              <a:t>Attributes</a:t>
            </a:r>
            <a:r>
              <a:rPr lang="en-US" sz="2000" dirty="0" smtClean="0"/>
              <a:t> </a:t>
            </a:r>
            <a:r>
              <a:rPr lang="en-US" sz="2000" dirty="0" smtClean="0"/>
              <a:t>associate </a:t>
            </a:r>
            <a:r>
              <a:rPr lang="en-US" sz="2000" dirty="0" smtClean="0"/>
              <a:t>information with the programming language constructs that they represent.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endParaRPr lang="en-US" sz="2000" dirty="0" smtClean="0"/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000" dirty="0" smtClean="0"/>
              <a:t>Values of these attributes are evaluated by the </a:t>
            </a:r>
            <a:r>
              <a:rPr lang="en-US" sz="2000" b="1" dirty="0" smtClean="0"/>
              <a:t>semantic rules</a:t>
            </a:r>
            <a:r>
              <a:rPr lang="en-US" sz="2000" dirty="0" smtClean="0"/>
              <a:t> associated with the production rules</a:t>
            </a:r>
            <a:r>
              <a:rPr lang="en-US" sz="2000" dirty="0" smtClean="0"/>
              <a:t>.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endParaRPr lang="en-US" sz="2000" dirty="0" smtClean="0"/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000" dirty="0" smtClean="0"/>
              <a:t>Evaluation of these semantic rules: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may </a:t>
            </a:r>
            <a:r>
              <a:rPr lang="en-US" sz="1800" b="1" dirty="0" smtClean="0">
                <a:solidFill>
                  <a:srgbClr val="C00000"/>
                </a:solidFill>
              </a:rPr>
              <a:t>generate intermediate codes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may </a:t>
            </a:r>
            <a:r>
              <a:rPr lang="en-US" sz="1800" b="1" dirty="0" smtClean="0">
                <a:solidFill>
                  <a:srgbClr val="C00000"/>
                </a:solidFill>
              </a:rPr>
              <a:t>put information into the symbol table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may </a:t>
            </a:r>
            <a:r>
              <a:rPr lang="en-US" sz="1800" b="1" dirty="0" smtClean="0">
                <a:solidFill>
                  <a:srgbClr val="C00000"/>
                </a:solidFill>
              </a:rPr>
              <a:t>perform type checking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may </a:t>
            </a:r>
            <a:r>
              <a:rPr lang="en-US" sz="1800" b="1" dirty="0" smtClean="0">
                <a:solidFill>
                  <a:srgbClr val="C00000"/>
                </a:solidFill>
              </a:rPr>
              <a:t>issue error </a:t>
            </a:r>
            <a:r>
              <a:rPr lang="en-US" sz="1800" b="1" dirty="0" smtClean="0">
                <a:solidFill>
                  <a:srgbClr val="C00000"/>
                </a:solidFill>
              </a:rPr>
              <a:t>message</a:t>
            </a:r>
          </a:p>
          <a:p>
            <a:pPr marL="800100" lvl="1" indent="-342900">
              <a:lnSpc>
                <a:spcPct val="90000"/>
              </a:lnSpc>
            </a:pPr>
            <a:endParaRPr lang="en-US" sz="1800" dirty="0" smtClean="0"/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000" dirty="0" smtClean="0"/>
              <a:t>An attribute may hold almost any thing.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b="1" dirty="0" smtClean="0">
                <a:solidFill>
                  <a:srgbClr val="C00000"/>
                </a:solidFill>
              </a:rPr>
              <a:t>a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</a:rPr>
              <a:t>string, a number, a memory location, a complex record</a:t>
            </a:r>
            <a:r>
              <a:rPr lang="en-US" sz="18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58E3D6-D2B9-4A46-B5ED-FE7285C72D3E}" type="slidenum">
              <a:rPr lang="en-US">
                <a:latin typeface="Times New Roman" pitchFamily="18" charset="0"/>
              </a:rPr>
              <a:pPr/>
              <a:t>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525000" cy="914400"/>
          </a:xfrm>
        </p:spPr>
        <p:txBody>
          <a:bodyPr/>
          <a:lstStyle/>
          <a:p>
            <a:r>
              <a:rPr lang="en-US" smtClean="0"/>
              <a:t>Syntax-Directed Definitions and Translation Schemes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When we </a:t>
            </a:r>
            <a:r>
              <a:rPr lang="en-US" u="sng" dirty="0" smtClean="0"/>
              <a:t>associate semantic rules </a:t>
            </a:r>
            <a:r>
              <a:rPr lang="en-US" dirty="0" smtClean="0"/>
              <a:t>with productions, we use </a:t>
            </a:r>
            <a:r>
              <a:rPr lang="en-US" u="sng" dirty="0" smtClean="0"/>
              <a:t>two notations: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2400" b="1" dirty="0" smtClean="0"/>
              <a:t>Syntax-Directed Definitions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2400" b="1" dirty="0" smtClean="0"/>
              <a:t>Translation Schemes</a:t>
            </a:r>
          </a:p>
          <a:p>
            <a:pPr marL="800100" lvl="1" indent="-342900">
              <a:lnSpc>
                <a:spcPct val="90000"/>
              </a:lnSpc>
              <a:buFontTx/>
              <a:buAutoNum type="arabicPeriod"/>
            </a:pPr>
            <a:endParaRPr lang="en-US" sz="2400" b="1" dirty="0" smtClean="0"/>
          </a:p>
          <a:p>
            <a:pPr marL="457200" indent="-457200">
              <a:lnSpc>
                <a:spcPct val="90000"/>
              </a:lnSpc>
              <a:buFontTx/>
              <a:buAutoNum type="alphaUcPeriod"/>
            </a:pPr>
            <a:r>
              <a:rPr lang="en-US" b="1" dirty="0" smtClean="0"/>
              <a:t>Syntax-Directed Definitions: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give </a:t>
            </a:r>
            <a:r>
              <a:rPr lang="en-US" sz="1800" u="sng" dirty="0" smtClean="0"/>
              <a:t>high-level specifications for translations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hide many implementation details such as order of evaluation of semantic actions.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We associate a production rule with a set of semantic actions, and we do not say when they will be evaluated. </a:t>
            </a:r>
          </a:p>
          <a:p>
            <a:pPr marL="800100" lvl="1" indent="-342900">
              <a:lnSpc>
                <a:spcPct val="90000"/>
              </a:lnSpc>
              <a:buFontTx/>
              <a:buAutoNum type="alphaUcPeriod"/>
            </a:pPr>
            <a:endParaRPr lang="en-US" sz="1800" dirty="0" smtClean="0"/>
          </a:p>
          <a:p>
            <a:pPr marL="457200" indent="-457200">
              <a:lnSpc>
                <a:spcPct val="90000"/>
              </a:lnSpc>
              <a:buFontTx/>
              <a:buAutoNum type="alphaUcPeriod"/>
            </a:pPr>
            <a:r>
              <a:rPr lang="en-US" b="1" dirty="0" smtClean="0"/>
              <a:t>Translation Schemes: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u="sng" dirty="0" smtClean="0"/>
              <a:t>indicate the order of evaluation of semantic actions</a:t>
            </a:r>
            <a:r>
              <a:rPr lang="en-US" sz="1800" dirty="0" smtClean="0"/>
              <a:t> associated with a production rule.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1800" dirty="0" smtClean="0"/>
              <a:t>In other words, translation schemes </a:t>
            </a:r>
            <a:r>
              <a:rPr lang="en-US" sz="1800" u="sng" dirty="0" smtClean="0"/>
              <a:t>give a little bit information about implementation details.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283CAF-3018-420D-8FEC-DB7525B0C853}" type="slidenum">
              <a:rPr lang="en-US">
                <a:latin typeface="Times New Roman" pitchFamily="18" charset="0"/>
              </a:rPr>
              <a:pPr/>
              <a:t>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12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Syntax-Directed Definitions</a:t>
            </a:r>
          </a:p>
        </p:txBody>
      </p:sp>
      <p:sp>
        <p:nvSpPr>
          <p:cNvPr id="5124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sz="2000" dirty="0"/>
              <a:t>A syntax directed definition specifies the values of </a:t>
            </a:r>
            <a:r>
              <a:rPr lang="en-US" sz="2000" b="1" dirty="0"/>
              <a:t>attributes</a:t>
            </a:r>
            <a:r>
              <a:rPr lang="en-US" sz="2000" dirty="0"/>
              <a:t> by associating </a:t>
            </a:r>
            <a:r>
              <a:rPr lang="en-US" sz="2000" b="1" dirty="0"/>
              <a:t>semantic rules </a:t>
            </a:r>
            <a:r>
              <a:rPr lang="en-US" sz="2000" dirty="0"/>
              <a:t>with the grammar productions.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 smtClean="0"/>
              <a:t>A </a:t>
            </a:r>
            <a:r>
              <a:rPr lang="en-US" sz="2000" dirty="0" smtClean="0"/>
              <a:t>syntax-directed definition is a generalization of a context-free grammar in which:</a:t>
            </a:r>
          </a:p>
          <a:p>
            <a:pPr marL="800100" lvl="1" indent="-342900"/>
            <a:r>
              <a:rPr lang="en-US" sz="1800" dirty="0" smtClean="0"/>
              <a:t>Each grammar symbol is associated with a set of attributes. </a:t>
            </a:r>
          </a:p>
          <a:p>
            <a:pPr marL="800100" lvl="1" indent="-342900"/>
            <a:r>
              <a:rPr lang="en-US" sz="1800" dirty="0" smtClean="0"/>
              <a:t>This set of attributes for a grammar symbol  is partitioned into two subsets called </a:t>
            </a:r>
          </a:p>
          <a:p>
            <a:pPr lvl="2"/>
            <a:r>
              <a:rPr lang="en-US" dirty="0"/>
              <a:t> A synthesized attribute at node N is defined only </a:t>
            </a:r>
            <a:r>
              <a:rPr lang="en-US" dirty="0" smtClean="0"/>
              <a:t>in terms </a:t>
            </a:r>
            <a:r>
              <a:rPr lang="en-US" dirty="0"/>
              <a:t>of attribute values of children of N and at N it</a:t>
            </a:r>
          </a:p>
          <a:p>
            <a:pPr lvl="2"/>
            <a:r>
              <a:rPr lang="en-US" dirty="0" smtClean="0"/>
              <a:t>inherited </a:t>
            </a:r>
            <a:r>
              <a:rPr lang="en-US" dirty="0"/>
              <a:t>attribute at node N is defined only in </a:t>
            </a:r>
            <a:r>
              <a:rPr lang="en-US" dirty="0" smtClean="0"/>
              <a:t>terms of </a:t>
            </a:r>
            <a:r>
              <a:rPr lang="en-US" dirty="0"/>
              <a:t>attribute values at N’s parent, N itself and N’s siblings</a:t>
            </a:r>
          </a:p>
          <a:p>
            <a:pPr marL="800100" lvl="1" indent="-342900"/>
            <a:r>
              <a:rPr lang="en-US" sz="1800" dirty="0" smtClean="0"/>
              <a:t>Each </a:t>
            </a:r>
            <a:r>
              <a:rPr lang="en-US" sz="1800" dirty="0" smtClean="0"/>
              <a:t>production rule is associated with a set of semantic rules.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 smtClean="0"/>
              <a:t>Evaluation </a:t>
            </a:r>
            <a:r>
              <a:rPr lang="en-US" sz="2000" dirty="0" smtClean="0"/>
              <a:t>of a semantic rule defines the value of an attribute. But a semantic rule may also have some side effects such as printing a value.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3D1B03-D2E5-4DB4-B3D3-DCD8D692422B}" type="slidenum">
              <a:rPr lang="en-US">
                <a:latin typeface="Times New Roman" pitchFamily="18" charset="0"/>
              </a:rPr>
              <a:pPr/>
              <a:t>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Syntax-Directed Definition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sz="2000" dirty="0" smtClean="0"/>
              <a:t>	In a syntax-directed definition, each production  A</a:t>
            </a:r>
            <a:r>
              <a:rPr lang="en-US" sz="2000" dirty="0" smtClean="0">
                <a:cs typeface="Times New Roman" pitchFamily="18" charset="0"/>
              </a:rPr>
              <a:t>→</a:t>
            </a:r>
            <a:r>
              <a:rPr lang="el-GR" sz="2000" dirty="0" smtClean="0">
                <a:cs typeface="Times New Roman" pitchFamily="18" charset="0"/>
              </a:rPr>
              <a:t>α</a:t>
            </a:r>
            <a:r>
              <a:rPr lang="en-US" sz="2000" dirty="0" smtClean="0">
                <a:cs typeface="Times New Roman" pitchFamily="18" charset="0"/>
              </a:rPr>
              <a:t>  is associated with a set of semantic rules of  the form:</a:t>
            </a:r>
          </a:p>
          <a:p>
            <a:pPr marL="457200" indent="-457200">
              <a:buFontTx/>
              <a:buNone/>
            </a:pPr>
            <a:r>
              <a:rPr lang="en-US" sz="2000" i="1" dirty="0" smtClean="0">
                <a:cs typeface="Times New Roman" pitchFamily="18" charset="0"/>
              </a:rPr>
              <a:t>		b=f(c</a:t>
            </a:r>
            <a:r>
              <a:rPr lang="en-US" sz="2000" i="1" baseline="-25000" dirty="0" smtClean="0">
                <a:cs typeface="Times New Roman" pitchFamily="18" charset="0"/>
              </a:rPr>
              <a:t>1</a:t>
            </a:r>
            <a:r>
              <a:rPr lang="en-US" sz="2000" i="1" dirty="0" smtClean="0">
                <a:cs typeface="Times New Roman" pitchFamily="18" charset="0"/>
              </a:rPr>
              <a:t>,c</a:t>
            </a:r>
            <a:r>
              <a:rPr lang="en-US" sz="2000" i="1" baseline="-25000" dirty="0" smtClean="0">
                <a:cs typeface="Times New Roman" pitchFamily="18" charset="0"/>
              </a:rPr>
              <a:t>2</a:t>
            </a:r>
            <a:r>
              <a:rPr lang="en-US" sz="2000" i="1" dirty="0" smtClean="0">
                <a:cs typeface="Times New Roman" pitchFamily="18" charset="0"/>
              </a:rPr>
              <a:t>,…,</a:t>
            </a:r>
            <a:r>
              <a:rPr lang="en-US" sz="2000" i="1" dirty="0" err="1" smtClean="0">
                <a:cs typeface="Times New Roman" pitchFamily="18" charset="0"/>
              </a:rPr>
              <a:t>c</a:t>
            </a:r>
            <a:r>
              <a:rPr lang="en-US" sz="2000" i="1" baseline="-25000" dirty="0" err="1" smtClean="0">
                <a:cs typeface="Times New Roman" pitchFamily="18" charset="0"/>
              </a:rPr>
              <a:t>n</a:t>
            </a:r>
            <a:r>
              <a:rPr lang="en-US" sz="2000" i="1" dirty="0" smtClean="0">
                <a:cs typeface="Times New Roman" pitchFamily="18" charset="0"/>
              </a:rPr>
              <a:t>)</a:t>
            </a:r>
            <a:r>
              <a:rPr lang="en-US" sz="2000" dirty="0" smtClean="0">
                <a:cs typeface="Times New Roman" pitchFamily="18" charset="0"/>
              </a:rPr>
              <a:t>	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where </a:t>
            </a:r>
            <a:r>
              <a:rPr lang="en-US" sz="2000" i="1" dirty="0" smtClean="0">
                <a:cs typeface="Times New Roman" pitchFamily="18" charset="0"/>
              </a:rPr>
              <a:t>f</a:t>
            </a:r>
            <a:r>
              <a:rPr lang="en-US" sz="2000" dirty="0" smtClean="0">
                <a:cs typeface="Times New Roman" pitchFamily="18" charset="0"/>
              </a:rPr>
              <a:t>  is a function and </a:t>
            </a:r>
            <a:r>
              <a:rPr lang="en-US" sz="2000" i="1" dirty="0" smtClean="0">
                <a:cs typeface="Times New Roman" pitchFamily="18" charset="0"/>
              </a:rPr>
              <a:t>b</a:t>
            </a:r>
            <a:r>
              <a:rPr lang="en-US" sz="2000" dirty="0" smtClean="0">
                <a:cs typeface="Times New Roman" pitchFamily="18" charset="0"/>
              </a:rPr>
              <a:t> can be one of the followings:</a:t>
            </a:r>
          </a:p>
          <a:p>
            <a:pPr marL="457200" indent="-457200">
              <a:buFontTx/>
              <a:buNone/>
            </a:pPr>
            <a:endParaRPr lang="en-US" sz="2000" dirty="0" smtClean="0">
              <a:cs typeface="Times New Roman" pitchFamily="18" charset="0"/>
            </a:endParaRP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 	</a:t>
            </a:r>
            <a:r>
              <a:rPr lang="en-US" sz="2000" i="1" dirty="0" smtClean="0">
                <a:cs typeface="Times New Roman" pitchFamily="18" charset="0"/>
                <a:sym typeface="Wingdings" pitchFamily="2" charset="2"/>
              </a:rPr>
              <a:t>b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 is a synthesized attribute of A and </a:t>
            </a:r>
            <a:r>
              <a:rPr lang="en-US" sz="2000" i="1" dirty="0" smtClean="0">
                <a:cs typeface="Times New Roman" pitchFamily="18" charset="0"/>
              </a:rPr>
              <a:t>c</a:t>
            </a:r>
            <a:r>
              <a:rPr lang="en-US" sz="2000" i="1" baseline="-25000" dirty="0" smtClean="0">
                <a:cs typeface="Times New Roman" pitchFamily="18" charset="0"/>
              </a:rPr>
              <a:t>1</a:t>
            </a:r>
            <a:r>
              <a:rPr lang="en-US" sz="2000" i="1" dirty="0" smtClean="0">
                <a:cs typeface="Times New Roman" pitchFamily="18" charset="0"/>
              </a:rPr>
              <a:t>,c</a:t>
            </a:r>
            <a:r>
              <a:rPr lang="en-US" sz="2000" i="1" baseline="-25000" dirty="0" smtClean="0">
                <a:cs typeface="Times New Roman" pitchFamily="18" charset="0"/>
              </a:rPr>
              <a:t>2</a:t>
            </a:r>
            <a:r>
              <a:rPr lang="en-US" sz="2000" i="1" dirty="0" smtClean="0">
                <a:cs typeface="Times New Roman" pitchFamily="18" charset="0"/>
              </a:rPr>
              <a:t>,…,</a:t>
            </a:r>
            <a:r>
              <a:rPr lang="en-US" sz="2000" i="1" dirty="0" err="1" smtClean="0">
                <a:cs typeface="Times New Roman" pitchFamily="18" charset="0"/>
              </a:rPr>
              <a:t>c</a:t>
            </a:r>
            <a:r>
              <a:rPr lang="en-US" sz="2000" i="1" baseline="-25000" dirty="0" err="1" smtClean="0">
                <a:cs typeface="Times New Roman" pitchFamily="18" charset="0"/>
              </a:rPr>
              <a:t>n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 are attributes of the grammar symbols in the production ( </a:t>
            </a:r>
            <a:r>
              <a:rPr lang="en-US" sz="2000" dirty="0" smtClean="0"/>
              <a:t>A</a:t>
            </a:r>
            <a:r>
              <a:rPr lang="en-US" sz="2000" dirty="0" smtClean="0">
                <a:cs typeface="Times New Roman" pitchFamily="18" charset="0"/>
              </a:rPr>
              <a:t>→</a:t>
            </a:r>
            <a:r>
              <a:rPr lang="el-GR" sz="2000" dirty="0" smtClean="0">
                <a:cs typeface="Times New Roman" pitchFamily="18" charset="0"/>
              </a:rPr>
              <a:t>α</a:t>
            </a:r>
            <a:r>
              <a:rPr lang="en-US" sz="2000" dirty="0" smtClean="0">
                <a:cs typeface="Times New Roman" pitchFamily="18" charset="0"/>
              </a:rPr>
              <a:t> )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.</a:t>
            </a:r>
          </a:p>
          <a:p>
            <a:pPr marL="457200" indent="-457200" algn="ctr">
              <a:buFontTx/>
              <a:buNone/>
            </a:pPr>
            <a:r>
              <a:rPr lang="en-US" sz="2800" b="1" dirty="0" smtClean="0">
                <a:cs typeface="Times New Roman" pitchFamily="18" charset="0"/>
                <a:sym typeface="Wingdings" pitchFamily="2" charset="2"/>
              </a:rPr>
              <a:t>OR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		</a:t>
            </a:r>
            <a:r>
              <a:rPr lang="en-US" sz="2000" i="1" dirty="0" smtClean="0">
                <a:cs typeface="Times New Roman" pitchFamily="18" charset="0"/>
                <a:sym typeface="Wingdings" pitchFamily="2" charset="2"/>
              </a:rPr>
              <a:t>b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 is an inherited attribute one of the grammar symbols in </a:t>
            </a:r>
            <a:r>
              <a:rPr lang="el-GR" sz="2000" dirty="0" smtClean="0">
                <a:cs typeface="Times New Roman" pitchFamily="18" charset="0"/>
              </a:rPr>
              <a:t>α</a:t>
            </a:r>
            <a:r>
              <a:rPr lang="en-US" sz="2000" dirty="0" smtClean="0">
                <a:cs typeface="Times New Roman" pitchFamily="18" charset="0"/>
              </a:rPr>
              <a:t> (on the right side of the production), and </a:t>
            </a:r>
            <a:r>
              <a:rPr lang="en-US" sz="2000" i="1" dirty="0" smtClean="0">
                <a:cs typeface="Times New Roman" pitchFamily="18" charset="0"/>
              </a:rPr>
              <a:t>c</a:t>
            </a:r>
            <a:r>
              <a:rPr lang="en-US" sz="2000" i="1" baseline="-25000" dirty="0" smtClean="0">
                <a:cs typeface="Times New Roman" pitchFamily="18" charset="0"/>
              </a:rPr>
              <a:t>1</a:t>
            </a:r>
            <a:r>
              <a:rPr lang="en-US" sz="2000" i="1" dirty="0" smtClean="0">
                <a:cs typeface="Times New Roman" pitchFamily="18" charset="0"/>
              </a:rPr>
              <a:t>,c</a:t>
            </a:r>
            <a:r>
              <a:rPr lang="en-US" sz="2000" i="1" baseline="-25000" dirty="0" smtClean="0">
                <a:cs typeface="Times New Roman" pitchFamily="18" charset="0"/>
              </a:rPr>
              <a:t>2</a:t>
            </a:r>
            <a:r>
              <a:rPr lang="en-US" sz="2000" i="1" dirty="0" smtClean="0">
                <a:cs typeface="Times New Roman" pitchFamily="18" charset="0"/>
              </a:rPr>
              <a:t>,…,</a:t>
            </a:r>
            <a:r>
              <a:rPr lang="en-US" sz="2000" i="1" dirty="0" err="1" smtClean="0">
                <a:cs typeface="Times New Roman" pitchFamily="18" charset="0"/>
              </a:rPr>
              <a:t>c</a:t>
            </a:r>
            <a:r>
              <a:rPr lang="en-US" sz="2000" i="1" baseline="-25000" dirty="0" err="1" smtClean="0">
                <a:cs typeface="Times New Roman" pitchFamily="18" charset="0"/>
              </a:rPr>
              <a:t>n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 are attributes of the grammar symbols in the production ( </a:t>
            </a:r>
            <a:r>
              <a:rPr lang="en-US" sz="2000" dirty="0" smtClean="0"/>
              <a:t>A</a:t>
            </a:r>
            <a:r>
              <a:rPr lang="en-US" sz="2000" dirty="0" smtClean="0">
                <a:cs typeface="Times New Roman" pitchFamily="18" charset="0"/>
              </a:rPr>
              <a:t>→</a:t>
            </a:r>
            <a:r>
              <a:rPr lang="el-GR" sz="2000" dirty="0" smtClean="0">
                <a:cs typeface="Times New Roman" pitchFamily="18" charset="0"/>
              </a:rPr>
              <a:t>α</a:t>
            </a:r>
            <a:r>
              <a:rPr lang="en-US" sz="2000" dirty="0" smtClean="0">
                <a:cs typeface="Times New Roman" pitchFamily="18" charset="0"/>
              </a:rPr>
              <a:t> )</a:t>
            </a:r>
            <a:r>
              <a:rPr lang="en-US" sz="2000" dirty="0" smtClean="0">
                <a:cs typeface="Times New Roman" pitchFamily="18" charset="0"/>
                <a:sym typeface="Wingdings" pitchFamily="2" charset="2"/>
              </a:rPr>
              <a:t>.</a:t>
            </a:r>
            <a:endParaRPr lang="el-GR" sz="20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8D113A-63C4-481F-94F5-3BFD8B3808C5}" type="slidenum">
              <a:rPr lang="en-US">
                <a:latin typeface="Times New Roman" pitchFamily="18" charset="0"/>
              </a:rPr>
              <a:pPr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Annotated Parse Tree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smtClean="0"/>
              <a:t>A parse tree showing the values of attributes at each node is called       an </a:t>
            </a:r>
            <a:r>
              <a:rPr lang="en-US" b="1" smtClean="0"/>
              <a:t>annotated parse tree</a:t>
            </a:r>
            <a:r>
              <a:rPr lang="en-US" smtClean="0"/>
              <a:t>.</a:t>
            </a:r>
          </a:p>
          <a:p>
            <a:pPr marL="457200" indent="-457200">
              <a:buFontTx/>
              <a:buAutoNum type="arabicPeriod"/>
            </a:pPr>
            <a:endParaRPr lang="en-US" smtClean="0"/>
          </a:p>
          <a:p>
            <a:pPr marL="457200" indent="-457200">
              <a:buFontTx/>
              <a:buAutoNum type="arabicPeriod"/>
            </a:pPr>
            <a:r>
              <a:rPr lang="en-US" smtClean="0"/>
              <a:t>The process of computing the attributes values at the nodes is called </a:t>
            </a:r>
            <a:r>
              <a:rPr lang="en-US" b="1" smtClean="0"/>
              <a:t>annotating</a:t>
            </a:r>
            <a:r>
              <a:rPr lang="en-US" smtClean="0"/>
              <a:t> (or </a:t>
            </a:r>
            <a:r>
              <a:rPr lang="en-US" b="1" smtClean="0"/>
              <a:t>decorating</a:t>
            </a:r>
            <a:r>
              <a:rPr lang="en-US" smtClean="0"/>
              <a:t>) of the parse tree.</a:t>
            </a:r>
          </a:p>
          <a:p>
            <a:pPr marL="457200" indent="-457200">
              <a:buFontTx/>
              <a:buAutoNum type="arabicPeriod"/>
            </a:pPr>
            <a:endParaRPr lang="en-US" smtClean="0"/>
          </a:p>
          <a:p>
            <a:pPr marL="457200" indent="-457200">
              <a:buFontTx/>
              <a:buAutoNum type="arabicPeriod"/>
            </a:pPr>
            <a:r>
              <a:rPr lang="en-US" smtClean="0"/>
              <a:t>Of course, the order of these computations depends on the    dependency graph induced by the semantic rules.</a:t>
            </a:r>
          </a:p>
          <a:p>
            <a:pPr marL="457200" indent="-457200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E84ABB-5484-42FB-8F4E-C98FB669EDBC}" type="slidenum">
              <a:rPr lang="en-US">
                <a:latin typeface="Times New Roman" pitchFamily="18" charset="0"/>
              </a:rPr>
              <a:pPr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Syntax-Directed Definition </a:t>
            </a:r>
            <a:r>
              <a:rPr lang="en-US" dirty="0" smtClean="0"/>
              <a:t>– Synthesized </a:t>
            </a:r>
            <a:r>
              <a:rPr lang="en-US" dirty="0" err="1"/>
              <a:t>A</a:t>
            </a:r>
            <a:r>
              <a:rPr lang="en-US" dirty="0" err="1" smtClean="0"/>
              <a:t>tttibutes</a:t>
            </a:r>
            <a:endParaRPr lang="en-US" dirty="0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sz="2800" b="1" dirty="0" smtClean="0"/>
              <a:t>	</a:t>
            </a:r>
            <a:r>
              <a:rPr lang="en-US" sz="2800" b="1" u="sng" dirty="0" smtClean="0"/>
              <a:t>Production</a:t>
            </a:r>
            <a:r>
              <a:rPr lang="en-US" dirty="0" smtClean="0"/>
              <a:t> 		</a:t>
            </a:r>
            <a:r>
              <a:rPr lang="en-US" sz="2800" b="1" u="sng" dirty="0" smtClean="0"/>
              <a:t>Semantic Rules</a:t>
            </a:r>
          </a:p>
          <a:p>
            <a:pPr marL="457200" indent="-457200">
              <a:buFontTx/>
              <a:buNone/>
            </a:pPr>
            <a:r>
              <a:rPr lang="en-US" sz="2000" dirty="0" smtClean="0"/>
              <a:t>	L </a:t>
            </a:r>
            <a:r>
              <a:rPr lang="en-US" sz="2000" dirty="0" smtClean="0">
                <a:cs typeface="Times New Roman" pitchFamily="18" charset="0"/>
              </a:rPr>
              <a:t>→ E </a:t>
            </a:r>
            <a:r>
              <a:rPr lang="en-US" sz="2000" b="1" dirty="0" smtClean="0">
                <a:cs typeface="Times New Roman" pitchFamily="18" charset="0"/>
              </a:rPr>
              <a:t>return</a:t>
            </a:r>
            <a:r>
              <a:rPr lang="en-US" sz="2000" dirty="0" smtClean="0">
                <a:cs typeface="Times New Roman" pitchFamily="18" charset="0"/>
              </a:rPr>
              <a:t>		print(E.val)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E → E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 + T			E.val = E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.val + T.val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E → T			E.val = T.val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T → T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 * F			T.val = T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.val * F.val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T → F			T.val = F.val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F → ( E )			F.val = </a:t>
            </a:r>
            <a:r>
              <a:rPr lang="en-US" sz="2000" b="1" dirty="0" smtClean="0">
                <a:solidFill>
                  <a:srgbClr val="C00000"/>
                </a:solidFill>
                <a:cs typeface="Times New Roman" pitchFamily="18" charset="0"/>
              </a:rPr>
              <a:t>E.val</a:t>
            </a:r>
          </a:p>
          <a:p>
            <a:pPr marL="457200" indent="-457200">
              <a:buFontTx/>
              <a:buNone/>
            </a:pPr>
            <a:r>
              <a:rPr lang="en-US" sz="2000" dirty="0" smtClean="0">
                <a:cs typeface="Times New Roman" pitchFamily="18" charset="0"/>
              </a:rPr>
              <a:t>	F → </a:t>
            </a:r>
            <a:r>
              <a:rPr lang="en-US" sz="2000" b="1" dirty="0" smtClean="0">
                <a:cs typeface="Times New Roman" pitchFamily="18" charset="0"/>
              </a:rPr>
              <a:t>digit</a:t>
            </a:r>
            <a:r>
              <a:rPr lang="en-US" sz="2000" dirty="0" smtClean="0">
                <a:cs typeface="Times New Roman" pitchFamily="18" charset="0"/>
              </a:rPr>
              <a:t>			F.val = </a:t>
            </a:r>
            <a:r>
              <a:rPr lang="en-US" sz="2000" b="1" dirty="0" err="1" smtClean="0">
                <a:cs typeface="Times New Roman" pitchFamily="18" charset="0"/>
              </a:rPr>
              <a:t>digit</a:t>
            </a:r>
            <a:r>
              <a:rPr lang="en-US" sz="2000" dirty="0" err="1" smtClean="0">
                <a:cs typeface="Times New Roman" pitchFamily="18" charset="0"/>
              </a:rPr>
              <a:t>.lexval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en-US" sz="2000" b="1" dirty="0" smtClean="0">
                <a:cs typeface="Times New Roman" pitchFamily="18" charset="0"/>
              </a:rPr>
              <a:t>(from symbol </a:t>
            </a:r>
            <a:r>
              <a:rPr lang="en-US" sz="2000" b="1" dirty="0" smtClean="0">
                <a:cs typeface="Times New Roman" pitchFamily="18" charset="0"/>
              </a:rPr>
              <a:t>table)</a:t>
            </a:r>
          </a:p>
          <a:p>
            <a:pPr marL="457200" indent="-457200">
              <a:buFontTx/>
              <a:buNone/>
            </a:pPr>
            <a:endParaRPr lang="en-US" sz="2000" dirty="0" smtClean="0"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 smtClean="0">
                <a:cs typeface="Times New Roman" pitchFamily="18" charset="0"/>
              </a:rPr>
              <a:t>Symbols </a:t>
            </a:r>
            <a:r>
              <a:rPr lang="en-US" sz="2000" b="1" dirty="0" smtClean="0">
                <a:solidFill>
                  <a:srgbClr val="C00000"/>
                </a:solidFill>
                <a:cs typeface="Times New Roman" pitchFamily="18" charset="0"/>
              </a:rPr>
              <a:t>E, T, and F are associated with a synthesized attribute </a:t>
            </a:r>
            <a:r>
              <a:rPr lang="en-US" sz="2000" b="1" i="1" dirty="0" smtClean="0">
                <a:solidFill>
                  <a:srgbClr val="C00000"/>
                </a:solidFill>
                <a:cs typeface="Times New Roman" pitchFamily="18" charset="0"/>
              </a:rPr>
              <a:t>val</a:t>
            </a:r>
            <a:r>
              <a:rPr lang="en-US" sz="2000" dirty="0" smtClean="0">
                <a:cs typeface="Times New Roman" pitchFamily="18" charset="0"/>
              </a:rPr>
              <a:t>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 smtClean="0">
                <a:cs typeface="Times New Roman" pitchFamily="18" charset="0"/>
              </a:rPr>
              <a:t>The token </a:t>
            </a:r>
            <a:r>
              <a:rPr lang="en-US" sz="2000" b="1" dirty="0" smtClean="0">
                <a:cs typeface="Times New Roman" pitchFamily="18" charset="0"/>
              </a:rPr>
              <a:t>digit</a:t>
            </a:r>
            <a:r>
              <a:rPr lang="en-US" sz="2000" dirty="0" smtClean="0">
                <a:cs typeface="Times New Roman" pitchFamily="18" charset="0"/>
              </a:rPr>
              <a:t> has a </a:t>
            </a:r>
            <a:r>
              <a:rPr lang="en-US" sz="2000" b="1" dirty="0" smtClean="0">
                <a:solidFill>
                  <a:srgbClr val="C00000"/>
                </a:solidFill>
                <a:cs typeface="Times New Roman" pitchFamily="18" charset="0"/>
              </a:rPr>
              <a:t>synthesized attribute </a:t>
            </a:r>
            <a:r>
              <a:rPr lang="en-US" sz="2000" b="1" i="1" dirty="0" err="1" smtClean="0">
                <a:solidFill>
                  <a:srgbClr val="C00000"/>
                </a:solidFill>
                <a:cs typeface="Times New Roman" pitchFamily="18" charset="0"/>
              </a:rPr>
              <a:t>lexval</a:t>
            </a:r>
            <a:r>
              <a:rPr lang="en-US" sz="20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(it is assumed that it is evaluated by the lexical analyzer).</a:t>
            </a:r>
          </a:p>
          <a:p>
            <a:pPr marL="457200" indent="-457200">
              <a:buFontTx/>
              <a:buNone/>
            </a:pPr>
            <a:endParaRPr lang="en-US" sz="2000" dirty="0" smtClean="0">
              <a:cs typeface="Times New Roman" pitchFamily="18" charset="0"/>
            </a:endParaRPr>
          </a:p>
          <a:p>
            <a:pPr marL="457200" indent="-457200">
              <a:buFontTx/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95CEED-2473-4C6A-A128-7A0AEB45D7ED}" type="slidenum">
              <a:rPr lang="en-US">
                <a:latin typeface="Times New Roman" pitchFamily="18" charset="0"/>
              </a:rPr>
              <a:pPr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Annotated Parse Tree -- Example </a:t>
            </a:r>
          </a:p>
        </p:txBody>
      </p:sp>
      <p:grpSp>
        <p:nvGrpSpPr>
          <p:cNvPr id="10244" name="Group 29"/>
          <p:cNvGrpSpPr>
            <a:grpSpLocks/>
          </p:cNvGrpSpPr>
          <p:nvPr/>
        </p:nvGrpSpPr>
        <p:grpSpPr bwMode="auto">
          <a:xfrm>
            <a:off x="669925" y="1143000"/>
            <a:ext cx="8050213" cy="4572000"/>
            <a:chOff x="422" y="720"/>
            <a:chExt cx="5071" cy="2880"/>
          </a:xfrm>
        </p:grpSpPr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422" y="746"/>
              <a:ext cx="11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Input:  5+3*4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3456" y="720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L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2592" y="1296"/>
              <a:ext cx="288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E.val=17            </a:t>
              </a:r>
              <a:r>
                <a:rPr lang="en-US" b="1" dirty="0" smtClean="0"/>
                <a:t>return </a:t>
              </a:r>
              <a:r>
                <a:rPr lang="en-US" dirty="0" smtClean="0">
                  <a:cs typeface="Times New Roman" pitchFamily="18" charset="0"/>
                </a:rPr>
                <a:t>print(E.val)</a:t>
              </a:r>
              <a:endParaRPr lang="en-US" b="1" dirty="0"/>
            </a:p>
          </p:txBody>
        </p:sp>
        <p:sp>
          <p:nvSpPr>
            <p:cNvPr id="10248" name="Text Box 9"/>
            <p:cNvSpPr txBox="1">
              <a:spLocks noChangeArrowheads="1"/>
            </p:cNvSpPr>
            <p:nvPr/>
          </p:nvSpPr>
          <p:spPr bwMode="auto">
            <a:xfrm>
              <a:off x="1296" y="1824"/>
              <a:ext cx="33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E.val=5                  +                    T.val=12</a:t>
              </a:r>
            </a:p>
          </p:txBody>
        </p:sp>
        <p:sp>
          <p:nvSpPr>
            <p:cNvPr id="10249" name="Text Box 10"/>
            <p:cNvSpPr txBox="1">
              <a:spLocks noChangeArrowheads="1"/>
            </p:cNvSpPr>
            <p:nvPr/>
          </p:nvSpPr>
          <p:spPr bwMode="auto">
            <a:xfrm>
              <a:off x="1296" y="2304"/>
              <a:ext cx="37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T.val=5                          T.val=3     *      F.val=4</a:t>
              </a:r>
            </a:p>
          </p:txBody>
        </p:sp>
        <p:sp>
          <p:nvSpPr>
            <p:cNvPr id="10250" name="Text Box 11"/>
            <p:cNvSpPr txBox="1">
              <a:spLocks noChangeArrowheads="1"/>
            </p:cNvSpPr>
            <p:nvPr/>
          </p:nvSpPr>
          <p:spPr bwMode="auto">
            <a:xfrm>
              <a:off x="1296" y="2784"/>
              <a:ext cx="41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F.val=5                          F.val=3            digit.lexval=4</a:t>
              </a:r>
            </a:p>
          </p:txBody>
        </p:sp>
        <p:sp>
          <p:nvSpPr>
            <p:cNvPr id="10251" name="Text Box 12"/>
            <p:cNvSpPr txBox="1">
              <a:spLocks noChangeArrowheads="1"/>
            </p:cNvSpPr>
            <p:nvPr/>
          </p:nvSpPr>
          <p:spPr bwMode="auto">
            <a:xfrm>
              <a:off x="1296" y="3312"/>
              <a:ext cx="30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digit.lexval=5                digit.lexval=3</a:t>
              </a:r>
            </a:p>
          </p:txBody>
        </p:sp>
        <p:sp>
          <p:nvSpPr>
            <p:cNvPr id="10252" name="Line 14"/>
            <p:cNvSpPr>
              <a:spLocks noChangeShapeType="1"/>
            </p:cNvSpPr>
            <p:nvPr/>
          </p:nvSpPr>
          <p:spPr bwMode="auto">
            <a:xfrm flipH="1">
              <a:off x="2880" y="960"/>
              <a:ext cx="67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Line 15"/>
            <p:cNvSpPr>
              <a:spLocks noChangeShapeType="1"/>
            </p:cNvSpPr>
            <p:nvPr/>
          </p:nvSpPr>
          <p:spPr bwMode="auto">
            <a:xfrm>
              <a:off x="3552" y="960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Line 16"/>
            <p:cNvSpPr>
              <a:spLocks noChangeShapeType="1"/>
            </p:cNvSpPr>
            <p:nvPr/>
          </p:nvSpPr>
          <p:spPr bwMode="auto">
            <a:xfrm flipH="1">
              <a:off x="1632" y="1584"/>
              <a:ext cx="124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17"/>
            <p:cNvSpPr>
              <a:spLocks noChangeShapeType="1"/>
            </p:cNvSpPr>
            <p:nvPr/>
          </p:nvSpPr>
          <p:spPr bwMode="auto">
            <a:xfrm>
              <a:off x="2880" y="158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Line 18"/>
            <p:cNvSpPr>
              <a:spLocks noChangeShapeType="1"/>
            </p:cNvSpPr>
            <p:nvPr/>
          </p:nvSpPr>
          <p:spPr bwMode="auto">
            <a:xfrm>
              <a:off x="2880" y="1584"/>
              <a:ext cx="12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Line 19"/>
            <p:cNvSpPr>
              <a:spLocks noChangeShapeType="1"/>
            </p:cNvSpPr>
            <p:nvPr/>
          </p:nvSpPr>
          <p:spPr bwMode="auto">
            <a:xfrm>
              <a:off x="1584" y="21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Line 20"/>
            <p:cNvSpPr>
              <a:spLocks noChangeShapeType="1"/>
            </p:cNvSpPr>
            <p:nvPr/>
          </p:nvSpPr>
          <p:spPr bwMode="auto">
            <a:xfrm>
              <a:off x="1584" y="312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21"/>
            <p:cNvSpPr>
              <a:spLocks noChangeShapeType="1"/>
            </p:cNvSpPr>
            <p:nvPr/>
          </p:nvSpPr>
          <p:spPr bwMode="auto">
            <a:xfrm>
              <a:off x="1584" y="264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Line 22"/>
            <p:cNvSpPr>
              <a:spLocks noChangeShapeType="1"/>
            </p:cNvSpPr>
            <p:nvPr/>
          </p:nvSpPr>
          <p:spPr bwMode="auto">
            <a:xfrm>
              <a:off x="3408" y="312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Line 23"/>
            <p:cNvSpPr>
              <a:spLocks noChangeShapeType="1"/>
            </p:cNvSpPr>
            <p:nvPr/>
          </p:nvSpPr>
          <p:spPr bwMode="auto">
            <a:xfrm>
              <a:off x="4656" y="264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Line 24"/>
            <p:cNvSpPr>
              <a:spLocks noChangeShapeType="1"/>
            </p:cNvSpPr>
            <p:nvPr/>
          </p:nvSpPr>
          <p:spPr bwMode="auto">
            <a:xfrm>
              <a:off x="3408" y="25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Line 25"/>
            <p:cNvSpPr>
              <a:spLocks noChangeShapeType="1"/>
            </p:cNvSpPr>
            <p:nvPr/>
          </p:nvSpPr>
          <p:spPr bwMode="auto">
            <a:xfrm flipH="1">
              <a:off x="3408" y="211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Line 26"/>
            <p:cNvSpPr>
              <a:spLocks noChangeShapeType="1"/>
            </p:cNvSpPr>
            <p:nvPr/>
          </p:nvSpPr>
          <p:spPr bwMode="auto">
            <a:xfrm>
              <a:off x="4080" y="2112"/>
              <a:ext cx="57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Line 27"/>
            <p:cNvSpPr>
              <a:spLocks noChangeShapeType="1"/>
            </p:cNvSpPr>
            <p:nvPr/>
          </p:nvSpPr>
          <p:spPr bwMode="auto">
            <a:xfrm>
              <a:off x="4080" y="21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Dependency Graph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DB801-B37E-44A8-B7B4-35AF6A0CC04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772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000" dirty="0" smtClean="0"/>
              <a:t>Dependency graph shows the flow of information among the attribute instances in parse tree.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It is </a:t>
            </a:r>
            <a:r>
              <a:rPr lang="en-US" altLang="en-US" sz="2000" dirty="0"/>
              <a:t>used to determine the order of computation of attributes</a:t>
            </a:r>
          </a:p>
          <a:p>
            <a:pPr marL="342900" indent="-342900"/>
            <a:endParaRPr lang="en-US" sz="2000" dirty="0" smtClean="0"/>
          </a:p>
          <a:p>
            <a:pPr marL="342900" indent="-342900"/>
            <a:endParaRPr lang="en-US" sz="1800" dirty="0"/>
          </a:p>
          <a:p>
            <a:pPr marL="342900" indent="-342900"/>
            <a:endParaRPr lang="en-US" sz="1800" dirty="0"/>
          </a:p>
          <a:p>
            <a:pPr marL="457200" indent="-457200">
              <a:buFontTx/>
              <a:buAutoNum type="arabicPeriod"/>
            </a:pPr>
            <a:r>
              <a:rPr lang="en-US" sz="2000" i="1" dirty="0"/>
              <a:t>Semantic rules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set up dependencies between attributes</a:t>
            </a:r>
            <a:r>
              <a:rPr lang="en-US" sz="2000" dirty="0"/>
              <a:t> which can be represented by a </a:t>
            </a:r>
            <a:r>
              <a:rPr lang="en-US" sz="2000" i="1" dirty="0"/>
              <a:t>dependency graph</a:t>
            </a:r>
            <a:r>
              <a:rPr lang="en-US" sz="2000" dirty="0"/>
              <a:t>. </a:t>
            </a:r>
          </a:p>
          <a:p>
            <a:pPr marL="457200" indent="-457200">
              <a:buFontTx/>
              <a:buAutoNum type="arabicPeriod"/>
            </a:pPr>
            <a:r>
              <a:rPr lang="en-US" sz="2000" dirty="0"/>
              <a:t>This </a:t>
            </a:r>
            <a:r>
              <a:rPr lang="en-US" sz="2000" i="1" dirty="0"/>
              <a:t>dependency graph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C00000"/>
                </a:solidFill>
              </a:rPr>
              <a:t>determines the evaluation order of these semantic rules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339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188258-3C89-4F38-9F5B-8C0D78B9F2D6}" type="slidenum">
              <a:rPr lang="en-US">
                <a:latin typeface="Times New Roman" pitchFamily="18" charset="0"/>
              </a:rPr>
              <a:pPr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</a:t>
            </a:r>
            <a:r>
              <a:rPr lang="en-US" dirty="0" smtClean="0"/>
              <a:t>Graph</a:t>
            </a:r>
            <a:endParaRPr lang="en-US" dirty="0" smtClean="0"/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685800" y="1184275"/>
            <a:ext cx="184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Input:  5+3*4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5502275" y="11430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</a:t>
            </a:r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4130675" y="2057400"/>
            <a:ext cx="1293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E.val=17</a:t>
            </a:r>
            <a:endParaRPr lang="en-US" b="1"/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2073275" y="2895600"/>
            <a:ext cx="5146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E.val=5                                      T.val=12</a:t>
            </a:r>
          </a:p>
        </p:txBody>
      </p:sp>
      <p:sp>
        <p:nvSpPr>
          <p:cNvPr id="11272" name="Text Box 10"/>
          <p:cNvSpPr txBox="1">
            <a:spLocks noChangeArrowheads="1"/>
          </p:cNvSpPr>
          <p:nvPr/>
        </p:nvSpPr>
        <p:spPr bwMode="auto">
          <a:xfrm>
            <a:off x="2073275" y="3657600"/>
            <a:ext cx="5935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T.val=5                          T.val=3            F.val=4</a:t>
            </a:r>
          </a:p>
        </p:txBody>
      </p:sp>
      <p:sp>
        <p:nvSpPr>
          <p:cNvPr id="11273" name="Text Box 11"/>
          <p:cNvSpPr txBox="1">
            <a:spLocks noChangeArrowheads="1"/>
          </p:cNvSpPr>
          <p:nvPr/>
        </p:nvSpPr>
        <p:spPr bwMode="auto">
          <a:xfrm>
            <a:off x="2073275" y="4419600"/>
            <a:ext cx="6662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F.val=5                          F.val=3            digit.lexval=4</a:t>
            </a:r>
          </a:p>
        </p:txBody>
      </p:sp>
      <p:sp>
        <p:nvSpPr>
          <p:cNvPr id="11274" name="Text Box 12"/>
          <p:cNvSpPr txBox="1">
            <a:spLocks noChangeArrowheads="1"/>
          </p:cNvSpPr>
          <p:nvPr/>
        </p:nvSpPr>
        <p:spPr bwMode="auto">
          <a:xfrm>
            <a:off x="2073275" y="5257800"/>
            <a:ext cx="480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digit.lexval=5                digit.lexval=3</a:t>
            </a:r>
          </a:p>
        </p:txBody>
      </p:sp>
      <p:sp>
        <p:nvSpPr>
          <p:cNvPr id="11275" name="Line 15"/>
          <p:cNvSpPr>
            <a:spLocks noChangeShapeType="1"/>
          </p:cNvSpPr>
          <p:nvPr/>
        </p:nvSpPr>
        <p:spPr bwMode="auto">
          <a:xfrm flipH="1">
            <a:off x="2606675" y="2514600"/>
            <a:ext cx="1981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17"/>
          <p:cNvSpPr>
            <a:spLocks noChangeShapeType="1"/>
          </p:cNvSpPr>
          <p:nvPr/>
        </p:nvSpPr>
        <p:spPr bwMode="auto">
          <a:xfrm>
            <a:off x="4587875" y="2514600"/>
            <a:ext cx="1905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18"/>
          <p:cNvSpPr>
            <a:spLocks noChangeShapeType="1"/>
          </p:cNvSpPr>
          <p:nvPr/>
        </p:nvSpPr>
        <p:spPr bwMode="auto">
          <a:xfrm>
            <a:off x="2530475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Line 19"/>
          <p:cNvSpPr>
            <a:spLocks noChangeShapeType="1"/>
          </p:cNvSpPr>
          <p:nvPr/>
        </p:nvSpPr>
        <p:spPr bwMode="auto">
          <a:xfrm>
            <a:off x="2530475" y="4953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Line 20"/>
          <p:cNvSpPr>
            <a:spLocks noChangeShapeType="1"/>
          </p:cNvSpPr>
          <p:nvPr/>
        </p:nvSpPr>
        <p:spPr bwMode="auto">
          <a:xfrm>
            <a:off x="2530475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Line 21"/>
          <p:cNvSpPr>
            <a:spLocks noChangeShapeType="1"/>
          </p:cNvSpPr>
          <p:nvPr/>
        </p:nvSpPr>
        <p:spPr bwMode="auto">
          <a:xfrm>
            <a:off x="5426075" y="4953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1" name="Line 22"/>
          <p:cNvSpPr>
            <a:spLocks noChangeShapeType="1"/>
          </p:cNvSpPr>
          <p:nvPr/>
        </p:nvSpPr>
        <p:spPr bwMode="auto">
          <a:xfrm>
            <a:off x="7407275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2" name="Line 23"/>
          <p:cNvSpPr>
            <a:spLocks noChangeShapeType="1"/>
          </p:cNvSpPr>
          <p:nvPr/>
        </p:nvSpPr>
        <p:spPr bwMode="auto">
          <a:xfrm>
            <a:off x="5426075" y="4114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Line 24"/>
          <p:cNvSpPr>
            <a:spLocks noChangeShapeType="1"/>
          </p:cNvSpPr>
          <p:nvPr/>
        </p:nvSpPr>
        <p:spPr bwMode="auto">
          <a:xfrm flipH="1">
            <a:off x="5426075" y="33528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4" name="Line 25"/>
          <p:cNvSpPr>
            <a:spLocks noChangeShapeType="1"/>
          </p:cNvSpPr>
          <p:nvPr/>
        </p:nvSpPr>
        <p:spPr bwMode="auto">
          <a:xfrm>
            <a:off x="6492875" y="33528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8"/>
          <p:cNvSpPr>
            <a:spLocks noChangeShapeType="1"/>
          </p:cNvSpPr>
          <p:nvPr/>
        </p:nvSpPr>
        <p:spPr bwMode="auto">
          <a:xfrm flipV="1">
            <a:off x="4800600" y="15240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7E7E3A-8907-4FFD-9C22-C89E6E70A535}" type="slidenum">
              <a:rPr lang="en-US">
                <a:latin typeface="Times New Roman" pitchFamily="18" charset="0"/>
              </a:rPr>
              <a:pPr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Syntax-Directed Definition – Inherited Attributes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sz="2800" b="1" dirty="0" smtClean="0"/>
              <a:t>	</a:t>
            </a:r>
            <a:r>
              <a:rPr lang="en-US" sz="2800" b="1" u="sng" dirty="0" smtClean="0"/>
              <a:t>Production</a:t>
            </a:r>
            <a:r>
              <a:rPr lang="en-US" dirty="0" smtClean="0"/>
              <a:t> 	</a:t>
            </a:r>
            <a:r>
              <a:rPr lang="en-US" sz="2800" b="1" u="sng" dirty="0" smtClean="0"/>
              <a:t>Semantic Rules</a:t>
            </a:r>
          </a:p>
          <a:p>
            <a:pPr marL="457200" indent="-457200">
              <a:buFontTx/>
              <a:buNone/>
            </a:pPr>
            <a:r>
              <a:rPr lang="en-US" dirty="0" smtClean="0"/>
              <a:t>	D </a:t>
            </a:r>
            <a:r>
              <a:rPr lang="en-US" dirty="0" smtClean="0">
                <a:cs typeface="Times New Roman" pitchFamily="18" charset="0"/>
              </a:rPr>
              <a:t>→ T L;		</a:t>
            </a:r>
            <a:r>
              <a:rPr lang="en-US" dirty="0" err="1" smtClean="0">
                <a:cs typeface="Times New Roman" pitchFamily="18" charset="0"/>
              </a:rPr>
              <a:t>L.in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dirty="0" err="1" smtClean="0">
                <a:cs typeface="Times New Roman" pitchFamily="18" charset="0"/>
              </a:rPr>
              <a:t>T.type</a:t>
            </a:r>
            <a:endParaRPr lang="en-US" dirty="0" smtClean="0">
              <a:cs typeface="Times New Roman" pitchFamily="18" charset="0"/>
            </a:endParaRPr>
          </a:p>
          <a:p>
            <a:pPr marL="457200" indent="-457200">
              <a:buFontTx/>
              <a:buNone/>
            </a:pPr>
            <a:r>
              <a:rPr lang="en-US" dirty="0" smtClean="0">
                <a:cs typeface="Times New Roman" pitchFamily="18" charset="0"/>
              </a:rPr>
              <a:t>	T → </a:t>
            </a:r>
            <a:r>
              <a:rPr lang="en-US" b="1" dirty="0" err="1" smtClean="0">
                <a:cs typeface="Times New Roman" pitchFamily="18" charset="0"/>
              </a:rPr>
              <a:t>int</a:t>
            </a:r>
            <a:r>
              <a:rPr lang="en-US" dirty="0" smtClean="0">
                <a:cs typeface="Times New Roman" pitchFamily="18" charset="0"/>
              </a:rPr>
              <a:t>		</a:t>
            </a:r>
            <a:r>
              <a:rPr lang="en-US" dirty="0" err="1" smtClean="0">
                <a:cs typeface="Times New Roman" pitchFamily="18" charset="0"/>
              </a:rPr>
              <a:t>T.type</a:t>
            </a:r>
            <a:r>
              <a:rPr lang="en-US" dirty="0" smtClean="0">
                <a:cs typeface="Times New Roman" pitchFamily="18" charset="0"/>
              </a:rPr>
              <a:t> = integer</a:t>
            </a:r>
          </a:p>
          <a:p>
            <a:pPr marL="457200" indent="-457200">
              <a:buFontTx/>
              <a:buNone/>
            </a:pPr>
            <a:r>
              <a:rPr lang="en-US" dirty="0" smtClean="0">
                <a:cs typeface="Times New Roman" pitchFamily="18" charset="0"/>
              </a:rPr>
              <a:t>	T → </a:t>
            </a:r>
            <a:r>
              <a:rPr lang="en-US" b="1" dirty="0" smtClean="0">
                <a:cs typeface="Times New Roman" pitchFamily="18" charset="0"/>
              </a:rPr>
              <a:t>real</a:t>
            </a:r>
            <a:r>
              <a:rPr lang="en-US" dirty="0" smtClean="0">
                <a:cs typeface="Times New Roman" pitchFamily="18" charset="0"/>
              </a:rPr>
              <a:t>		</a:t>
            </a:r>
            <a:r>
              <a:rPr lang="en-US" dirty="0" err="1" smtClean="0">
                <a:cs typeface="Times New Roman" pitchFamily="18" charset="0"/>
              </a:rPr>
              <a:t>T.type</a:t>
            </a:r>
            <a:r>
              <a:rPr lang="en-US" dirty="0" smtClean="0">
                <a:cs typeface="Times New Roman" pitchFamily="18" charset="0"/>
              </a:rPr>
              <a:t> = real</a:t>
            </a:r>
          </a:p>
          <a:p>
            <a:pPr marL="457200" indent="-457200">
              <a:buFontTx/>
              <a:buNone/>
            </a:pPr>
            <a:r>
              <a:rPr lang="en-US" dirty="0" smtClean="0">
                <a:cs typeface="Times New Roman" pitchFamily="18" charset="0"/>
              </a:rPr>
              <a:t>	L → L</a:t>
            </a:r>
            <a:r>
              <a:rPr lang="en-US" baseline="-25000" dirty="0" smtClean="0">
                <a:cs typeface="Times New Roman" pitchFamily="18" charset="0"/>
              </a:rPr>
              <a:t>1</a:t>
            </a:r>
            <a:r>
              <a:rPr lang="en-US" dirty="0" smtClean="0">
                <a:cs typeface="Times New Roman" pitchFamily="18" charset="0"/>
              </a:rPr>
              <a:t> ,</a:t>
            </a:r>
            <a:r>
              <a:rPr lang="en-US" b="1" dirty="0" smtClean="0">
                <a:cs typeface="Times New Roman" pitchFamily="18" charset="0"/>
              </a:rPr>
              <a:t>id</a:t>
            </a:r>
            <a:r>
              <a:rPr lang="en-US" dirty="0" smtClean="0">
                <a:cs typeface="Times New Roman" pitchFamily="18" charset="0"/>
              </a:rPr>
              <a:t>		L</a:t>
            </a:r>
            <a:r>
              <a:rPr lang="en-US" baseline="-25000" dirty="0" smtClean="0">
                <a:cs typeface="Times New Roman" pitchFamily="18" charset="0"/>
              </a:rPr>
              <a:t>1</a:t>
            </a:r>
            <a:r>
              <a:rPr lang="en-US" dirty="0" smtClean="0">
                <a:cs typeface="Times New Roman" pitchFamily="18" charset="0"/>
              </a:rPr>
              <a:t>.in = </a:t>
            </a:r>
            <a:r>
              <a:rPr lang="en-US" dirty="0" err="1" smtClean="0">
                <a:cs typeface="Times New Roman" pitchFamily="18" charset="0"/>
              </a:rPr>
              <a:t>L.in</a:t>
            </a:r>
            <a:r>
              <a:rPr lang="en-US" dirty="0" smtClean="0">
                <a:cs typeface="Times New Roman" pitchFamily="18" charset="0"/>
              </a:rPr>
              <a:t>,   </a:t>
            </a:r>
            <a:r>
              <a:rPr lang="en-US" dirty="0" err="1" smtClean="0">
                <a:cs typeface="Times New Roman" pitchFamily="18" charset="0"/>
              </a:rPr>
              <a:t>addtype</a:t>
            </a:r>
            <a:r>
              <a:rPr lang="en-US" dirty="0" smtClean="0">
                <a:cs typeface="Times New Roman" pitchFamily="18" charset="0"/>
              </a:rPr>
              <a:t>(</a:t>
            </a:r>
            <a:r>
              <a:rPr lang="en-US" b="1" dirty="0" err="1" smtClean="0">
                <a:cs typeface="Times New Roman" pitchFamily="18" charset="0"/>
              </a:rPr>
              <a:t>id</a:t>
            </a:r>
            <a:r>
              <a:rPr lang="en-US" dirty="0" err="1" smtClean="0">
                <a:cs typeface="Times New Roman" pitchFamily="18" charset="0"/>
              </a:rPr>
              <a:t>.entry,L.in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 marL="457200" indent="-457200">
              <a:buFontTx/>
              <a:buNone/>
            </a:pPr>
            <a:r>
              <a:rPr lang="en-US" dirty="0" smtClean="0">
                <a:cs typeface="Times New Roman" pitchFamily="18" charset="0"/>
              </a:rPr>
              <a:t>	L → </a:t>
            </a:r>
            <a:r>
              <a:rPr lang="en-US" b="1" dirty="0" smtClean="0">
                <a:cs typeface="Times New Roman" pitchFamily="18" charset="0"/>
              </a:rPr>
              <a:t>id</a:t>
            </a:r>
            <a:r>
              <a:rPr lang="en-US" dirty="0" smtClean="0">
                <a:cs typeface="Times New Roman" pitchFamily="18" charset="0"/>
              </a:rPr>
              <a:t>		</a:t>
            </a:r>
            <a:r>
              <a:rPr lang="en-US" dirty="0" err="1" smtClean="0">
                <a:cs typeface="Times New Roman" pitchFamily="18" charset="0"/>
              </a:rPr>
              <a:t>addtype</a:t>
            </a:r>
            <a:r>
              <a:rPr lang="en-US" dirty="0" smtClean="0">
                <a:cs typeface="Times New Roman" pitchFamily="18" charset="0"/>
              </a:rPr>
              <a:t>(</a:t>
            </a:r>
            <a:r>
              <a:rPr lang="en-US" b="1" dirty="0" err="1" smtClean="0">
                <a:cs typeface="Times New Roman" pitchFamily="18" charset="0"/>
              </a:rPr>
              <a:t>id</a:t>
            </a:r>
            <a:r>
              <a:rPr lang="en-US" dirty="0" err="1" smtClean="0">
                <a:cs typeface="Times New Roman" pitchFamily="18" charset="0"/>
              </a:rPr>
              <a:t>.entry,L.in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 marL="457200" indent="-457200">
              <a:buFontTx/>
              <a:buNone/>
            </a:pPr>
            <a:endParaRPr lang="en-US" dirty="0" smtClean="0"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 smtClean="0">
                <a:cs typeface="Times New Roman" pitchFamily="18" charset="0"/>
              </a:rPr>
              <a:t>Symbol T is associated with a synthesized attribute </a:t>
            </a:r>
            <a:r>
              <a:rPr lang="en-US" sz="2000" i="1" dirty="0" smtClean="0">
                <a:cs typeface="Times New Roman" pitchFamily="18" charset="0"/>
              </a:rPr>
              <a:t>type</a:t>
            </a:r>
            <a:r>
              <a:rPr lang="en-US" sz="2000" dirty="0" smtClean="0">
                <a:cs typeface="Times New Roman" pitchFamily="18" charset="0"/>
              </a:rPr>
              <a:t>.</a:t>
            </a:r>
          </a:p>
          <a:p>
            <a:pPr marL="457200" indent="-457200">
              <a:buFontTx/>
              <a:buAutoNum type="arabicPeriod"/>
            </a:pPr>
            <a:endParaRPr lang="en-US" sz="2000" dirty="0" smtClean="0">
              <a:cs typeface="Times New Roman" pitchFamily="18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en-US" sz="2000" dirty="0" smtClean="0">
                <a:cs typeface="Times New Roman" pitchFamily="18" charset="0"/>
              </a:rPr>
              <a:t>Symbol L is associated with an inherited attribute </a:t>
            </a:r>
            <a:r>
              <a:rPr lang="en-US" sz="2000" i="1" dirty="0" smtClean="0">
                <a:cs typeface="Times New Roman" pitchFamily="18" charset="0"/>
              </a:rPr>
              <a:t>in.</a:t>
            </a:r>
            <a:endParaRPr lang="en-US" sz="2000" dirty="0" smtClean="0">
              <a:cs typeface="Times New Roman" pitchFamily="18" charset="0"/>
            </a:endParaRPr>
          </a:p>
          <a:p>
            <a:pPr marL="457200" indent="-457200">
              <a:buFontTx/>
              <a:buNone/>
            </a:pPr>
            <a:endParaRPr lang="en-US" sz="20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>
                <a:solidFill>
                  <a:schemeClr val="bg1"/>
                </a:solidFill>
              </a:rPr>
              <a:t>Annotated Parse Tree for real, id1, id2, id3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4800600" y="1715605"/>
            <a:ext cx="609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</a:t>
            </a:r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 flipH="1">
            <a:off x="4038600" y="2138067"/>
            <a:ext cx="685800" cy="3003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667000" y="2510135"/>
            <a:ext cx="1828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T.Type</a:t>
            </a:r>
            <a:r>
              <a:rPr lang="en-US" dirty="0"/>
              <a:t> = real</a:t>
            </a: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3276600" y="3048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2819400" y="3500735"/>
            <a:ext cx="91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real</a:t>
            </a:r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5334000" y="2087562"/>
            <a:ext cx="609600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5943600" y="2438401"/>
            <a:ext cx="1676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L.in = real</a:t>
            </a:r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 flipH="1">
            <a:off x="5562600" y="29718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4648200" y="3352801"/>
            <a:ext cx="1752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L.in = real</a:t>
            </a:r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 flipH="1">
            <a:off x="5105400" y="38100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4343400" y="4267201"/>
            <a:ext cx="1676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L.In = real</a:t>
            </a:r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>
            <a:off x="5029200" y="480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4800600" y="5257801"/>
            <a:ext cx="1143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id1</a:t>
            </a:r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>
            <a:off x="6019800" y="3988527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5867400" y="4191001"/>
            <a:ext cx="457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,</a:t>
            </a:r>
          </a:p>
        </p:txBody>
      </p:sp>
      <p:sp>
        <p:nvSpPr>
          <p:cNvPr id="47122" name="Line 18"/>
          <p:cNvSpPr>
            <a:spLocks noChangeShapeType="1"/>
          </p:cNvSpPr>
          <p:nvPr/>
        </p:nvSpPr>
        <p:spPr bwMode="auto">
          <a:xfrm>
            <a:off x="6400800" y="36576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6553200" y="4191001"/>
            <a:ext cx="91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id2</a:t>
            </a:r>
          </a:p>
        </p:txBody>
      </p:sp>
      <p:sp>
        <p:nvSpPr>
          <p:cNvPr id="47124" name="Line 20"/>
          <p:cNvSpPr>
            <a:spLocks noChangeShapeType="1"/>
          </p:cNvSpPr>
          <p:nvPr/>
        </p:nvSpPr>
        <p:spPr bwMode="auto">
          <a:xfrm>
            <a:off x="6781800" y="2895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6681788" y="3276601"/>
            <a:ext cx="184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,</a:t>
            </a:r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>
            <a:off x="7086600" y="28956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7543800" y="3276601"/>
            <a:ext cx="68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id3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228600" y="274638"/>
            <a:ext cx="952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algn="l"/>
            <a:r>
              <a:rPr lang="en-US" sz="4000" kern="0" dirty="0" smtClean="0">
                <a:solidFill>
                  <a:schemeClr val="tx1"/>
                </a:solidFill>
              </a:rPr>
              <a:t>Annotated Parse Tree for real id1, id2, id3</a:t>
            </a:r>
            <a:endParaRPr lang="en-US" sz="40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4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1127E-83D6-4021-9DE8-96D7208C6D24}" type="slidenum">
              <a:rPr lang="en-US">
                <a:latin typeface="Times New Roman" pitchFamily="18" charset="0"/>
              </a:rPr>
              <a:pPr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Dependency Graph – Inherited Attributes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Input:  </a:t>
            </a:r>
            <a:r>
              <a:rPr lang="en-US" dirty="0" smtClean="0">
                <a:latin typeface="Courier New" pitchFamily="49" charset="0"/>
              </a:rPr>
              <a:t>real p q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   D					   </a:t>
            </a:r>
            <a:r>
              <a:rPr lang="en-US" dirty="0" err="1" smtClean="0"/>
              <a:t>L.in</a:t>
            </a:r>
            <a:r>
              <a:rPr lang="en-US" dirty="0" smtClean="0"/>
              <a:t>=real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T		    L		</a:t>
            </a:r>
            <a:r>
              <a:rPr lang="en-US" dirty="0" err="1" smtClean="0"/>
              <a:t>T.type</a:t>
            </a:r>
            <a:r>
              <a:rPr lang="en-US" dirty="0" smtClean="0"/>
              <a:t>=real	 L</a:t>
            </a:r>
            <a:r>
              <a:rPr lang="en-US" baseline="-25000" dirty="0" smtClean="0"/>
              <a:t>1</a:t>
            </a:r>
            <a:r>
              <a:rPr lang="en-US" dirty="0" smtClean="0"/>
              <a:t>.in=real        </a:t>
            </a:r>
            <a:r>
              <a:rPr lang="en-US" dirty="0" err="1" smtClean="0"/>
              <a:t>addtype</a:t>
            </a:r>
            <a:r>
              <a:rPr lang="en-US" dirty="0" smtClean="0"/>
              <a:t>(</a:t>
            </a:r>
            <a:r>
              <a:rPr lang="en-US" dirty="0" err="1" smtClean="0"/>
              <a:t>q,real</a:t>
            </a:r>
            <a:r>
              <a:rPr lang="en-US" dirty="0" smtClean="0"/>
              <a:t>)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real      L       id			 </a:t>
            </a:r>
            <a:r>
              <a:rPr lang="en-US" dirty="0" err="1" smtClean="0"/>
              <a:t>addtype</a:t>
            </a:r>
            <a:r>
              <a:rPr lang="en-US" dirty="0" smtClean="0"/>
              <a:t>(</a:t>
            </a:r>
            <a:r>
              <a:rPr lang="en-US" dirty="0" err="1" smtClean="0"/>
              <a:t>p,real</a:t>
            </a:r>
            <a:r>
              <a:rPr lang="en-US" dirty="0" smtClean="0"/>
              <a:t>)	</a:t>
            </a:r>
            <a:r>
              <a:rPr lang="en-US" dirty="0" err="1" smtClean="0"/>
              <a:t>id.entry</a:t>
            </a:r>
            <a:r>
              <a:rPr lang="en-US" dirty="0" smtClean="0"/>
              <a:t>=q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       id 				</a:t>
            </a:r>
            <a:r>
              <a:rPr lang="en-US" dirty="0" err="1" smtClean="0"/>
              <a:t>id.entry</a:t>
            </a:r>
            <a:r>
              <a:rPr lang="en-US" dirty="0" smtClean="0"/>
              <a:t>=p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i="1" dirty="0" smtClean="0"/>
              <a:t>parse tree				</a:t>
            </a:r>
            <a:r>
              <a:rPr lang="en-US" i="1" dirty="0" smtClean="0">
                <a:solidFill>
                  <a:srgbClr val="CC0000"/>
                </a:solidFill>
              </a:rPr>
              <a:t>dependency graph</a:t>
            </a:r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 flipH="1">
            <a:off x="685800" y="25146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1143000" y="25146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6"/>
          <p:cNvSpPr>
            <a:spLocks noChangeShapeType="1"/>
          </p:cNvSpPr>
          <p:nvPr/>
        </p:nvSpPr>
        <p:spPr bwMode="auto">
          <a:xfrm>
            <a:off x="6096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Line 7"/>
          <p:cNvSpPr>
            <a:spLocks noChangeShapeType="1"/>
          </p:cNvSpPr>
          <p:nvPr/>
        </p:nvSpPr>
        <p:spPr bwMode="auto">
          <a:xfrm flipH="1">
            <a:off x="1447800" y="33528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Line 8"/>
          <p:cNvSpPr>
            <a:spLocks noChangeShapeType="1"/>
          </p:cNvSpPr>
          <p:nvPr/>
        </p:nvSpPr>
        <p:spPr bwMode="auto">
          <a:xfrm>
            <a:off x="1752600" y="33528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Line 9"/>
          <p:cNvSpPr>
            <a:spLocks noChangeShapeType="1"/>
          </p:cNvSpPr>
          <p:nvPr/>
        </p:nvSpPr>
        <p:spPr bwMode="auto">
          <a:xfrm>
            <a:off x="1447800" y="4267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347" name="Group 16"/>
          <p:cNvGrpSpPr>
            <a:grpSpLocks/>
          </p:cNvGrpSpPr>
          <p:nvPr/>
        </p:nvGrpSpPr>
        <p:grpSpPr bwMode="auto">
          <a:xfrm>
            <a:off x="3935186" y="2514600"/>
            <a:ext cx="4267200" cy="2286000"/>
            <a:chOff x="2544" y="1584"/>
            <a:chExt cx="2688" cy="1440"/>
          </a:xfrm>
        </p:grpSpPr>
        <p:sp>
          <p:nvSpPr>
            <p:cNvPr id="14348" name="Line 10"/>
            <p:cNvSpPr>
              <a:spLocks noChangeShapeType="1"/>
            </p:cNvSpPr>
            <p:nvPr/>
          </p:nvSpPr>
          <p:spPr bwMode="auto">
            <a:xfrm flipV="1">
              <a:off x="2544" y="1584"/>
              <a:ext cx="960" cy="288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Line 11"/>
            <p:cNvSpPr>
              <a:spLocks noChangeShapeType="1"/>
            </p:cNvSpPr>
            <p:nvPr/>
          </p:nvSpPr>
          <p:spPr bwMode="auto">
            <a:xfrm>
              <a:off x="3504" y="1584"/>
              <a:ext cx="48" cy="336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Line 12"/>
            <p:cNvSpPr>
              <a:spLocks noChangeShapeType="1"/>
            </p:cNvSpPr>
            <p:nvPr/>
          </p:nvSpPr>
          <p:spPr bwMode="auto">
            <a:xfrm>
              <a:off x="3504" y="1584"/>
              <a:ext cx="1152" cy="288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Line 13"/>
            <p:cNvSpPr>
              <a:spLocks noChangeShapeType="1"/>
            </p:cNvSpPr>
            <p:nvPr/>
          </p:nvSpPr>
          <p:spPr bwMode="auto">
            <a:xfrm>
              <a:off x="3552" y="2112"/>
              <a:ext cx="96" cy="384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Line 14"/>
            <p:cNvSpPr>
              <a:spLocks noChangeShapeType="1"/>
            </p:cNvSpPr>
            <p:nvPr/>
          </p:nvSpPr>
          <p:spPr bwMode="auto">
            <a:xfrm flipV="1">
              <a:off x="3552" y="2736"/>
              <a:ext cx="192" cy="288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Line 15"/>
            <p:cNvSpPr>
              <a:spLocks noChangeShapeType="1"/>
            </p:cNvSpPr>
            <p:nvPr/>
          </p:nvSpPr>
          <p:spPr bwMode="auto">
            <a:xfrm flipH="1" flipV="1">
              <a:off x="4944" y="2160"/>
              <a:ext cx="288" cy="336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mixed attributes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E7B9F-8DCF-4BD5-B42C-9EC6CD474C9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676400" y="2362200"/>
            <a:ext cx="21336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arenR"/>
            </a:pPr>
            <a:r>
              <a:rPr lang="en-US" altLang="en-US" dirty="0"/>
              <a:t>T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en-US" altLang="en-US" dirty="0" smtClean="0"/>
              <a:t>FT</a:t>
            </a:r>
            <a:r>
              <a:rPr lang="en-US" altLang="en-US" dirty="0"/>
              <a:t>’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/>
          </a:p>
          <a:p>
            <a:pPr eaLnBrk="1" hangingPunct="1">
              <a:buFontTx/>
              <a:buAutoNum type="arabicParenR" startAt="2"/>
            </a:pPr>
            <a:r>
              <a:rPr lang="en-US" altLang="en-US" dirty="0"/>
              <a:t>T’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altLang="en-US" dirty="0" smtClean="0"/>
              <a:t> </a:t>
            </a:r>
            <a:r>
              <a:rPr lang="en-US" altLang="en-US" dirty="0"/>
              <a:t>*</a:t>
            </a:r>
            <a:r>
              <a:rPr lang="en-US" altLang="en-US" dirty="0" smtClean="0"/>
              <a:t>FT</a:t>
            </a:r>
            <a:r>
              <a:rPr lang="en-US" altLang="en-US" baseline="-25000" dirty="0" smtClean="0"/>
              <a:t>1</a:t>
            </a:r>
            <a:r>
              <a:rPr lang="en-US" altLang="en-US" dirty="0" smtClean="0"/>
              <a:t>’</a:t>
            </a:r>
          </a:p>
          <a:p>
            <a:pPr eaLnBrk="1" hangingPunct="1">
              <a:buFontTx/>
              <a:buAutoNum type="arabicParenR" startAt="2"/>
            </a:pPr>
            <a:endParaRPr lang="en-US" altLang="en-US" dirty="0"/>
          </a:p>
          <a:p>
            <a:pPr eaLnBrk="1" hangingPunct="1">
              <a:buFontTx/>
              <a:buAutoNum type="arabicParenR" startAt="2"/>
            </a:pPr>
            <a:endParaRPr lang="en-US" altLang="en-US" dirty="0"/>
          </a:p>
          <a:p>
            <a:pPr eaLnBrk="1" hangingPunct="1">
              <a:buAutoNum type="arabicParenR" startAt="3"/>
            </a:pPr>
            <a:r>
              <a:rPr lang="en-US" altLang="en-US" dirty="0" smtClean="0"/>
              <a:t>T</a:t>
            </a:r>
            <a:r>
              <a:rPr lang="en-US" altLang="en-US" dirty="0"/>
              <a:t>’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altLang="en-US" dirty="0" smtClean="0"/>
              <a:t> </a:t>
            </a:r>
            <a:r>
              <a:rPr lang="el-GR" altLang="en-US" dirty="0" smtClean="0"/>
              <a:t>ε</a:t>
            </a:r>
            <a:endParaRPr lang="en-US" altLang="en-US" dirty="0" smtClean="0"/>
          </a:p>
          <a:p>
            <a:pPr eaLnBrk="1" hangingPunct="1">
              <a:buAutoNum type="arabicParenR" startAt="3"/>
            </a:pPr>
            <a:endParaRPr lang="en-US" altLang="en-US" dirty="0"/>
          </a:p>
          <a:p>
            <a:pPr eaLnBrk="1" hangingPunct="1">
              <a:buFontTx/>
              <a:buAutoNum type="arabicParenR"/>
            </a:pPr>
            <a:r>
              <a:rPr lang="en-US" altLang="en-US" dirty="0"/>
              <a:t>F 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altLang="en-US" dirty="0" smtClean="0"/>
              <a:t> </a:t>
            </a:r>
            <a:r>
              <a:rPr lang="en-US" altLang="en-US" dirty="0"/>
              <a:t>digit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676400" y="1772084"/>
            <a:ext cx="16490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Production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648200" y="1772083"/>
            <a:ext cx="2210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Semantic Rules</a:t>
            </a:r>
            <a:endParaRPr lang="en-US" altLang="en-US" b="1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4648200" y="2388326"/>
            <a:ext cx="30350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T’.</a:t>
            </a:r>
            <a:r>
              <a:rPr lang="en-US" altLang="en-US" dirty="0" err="1"/>
              <a:t>inh</a:t>
            </a:r>
            <a:r>
              <a:rPr lang="en-US" altLang="en-US" dirty="0"/>
              <a:t> = </a:t>
            </a:r>
            <a:r>
              <a:rPr lang="en-US" altLang="en-US" dirty="0" err="1"/>
              <a:t>F.val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T.val</a:t>
            </a:r>
            <a:r>
              <a:rPr lang="en-US" altLang="en-US" dirty="0"/>
              <a:t> = T’.</a:t>
            </a:r>
            <a:r>
              <a:rPr lang="en-US" altLang="en-US" dirty="0" err="1" smtClean="0"/>
              <a:t>syn</a:t>
            </a:r>
            <a:endParaRPr lang="en-US" altLang="en-US" dirty="0" smtClean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smtClean="0"/>
              <a:t>T</a:t>
            </a:r>
            <a:r>
              <a:rPr lang="en-US" altLang="en-US" baseline="-25000" dirty="0"/>
              <a:t>1</a:t>
            </a:r>
            <a:r>
              <a:rPr lang="en-US" altLang="en-US" dirty="0" smtClean="0"/>
              <a:t>’.</a:t>
            </a:r>
            <a:r>
              <a:rPr lang="en-US" altLang="en-US" dirty="0"/>
              <a:t>inh = T’.</a:t>
            </a:r>
            <a:r>
              <a:rPr lang="en-US" altLang="en-US" dirty="0" err="1" smtClean="0"/>
              <a:t>inh</a:t>
            </a:r>
            <a:r>
              <a:rPr lang="en-US" altLang="en-US" dirty="0" smtClean="0"/>
              <a:t> * </a:t>
            </a:r>
            <a:r>
              <a:rPr lang="en-US" altLang="en-US" dirty="0" err="1" smtClean="0"/>
              <a:t>F.val</a:t>
            </a:r>
            <a:endParaRPr lang="en-US" altLang="en-US" dirty="0"/>
          </a:p>
          <a:p>
            <a:pPr eaLnBrk="1" hangingPunct="1"/>
            <a:r>
              <a:rPr lang="en-US" altLang="en-US" dirty="0"/>
              <a:t>T’.</a:t>
            </a:r>
            <a:r>
              <a:rPr lang="en-US" altLang="en-US" dirty="0" err="1"/>
              <a:t>syn</a:t>
            </a:r>
            <a:r>
              <a:rPr lang="en-US" altLang="en-US" dirty="0"/>
              <a:t> = </a:t>
            </a:r>
            <a:r>
              <a:rPr lang="en-US" altLang="en-US" dirty="0" smtClean="0"/>
              <a:t>T’</a:t>
            </a:r>
            <a:r>
              <a:rPr lang="en-US" altLang="en-US" sz="1400" dirty="0" smtClean="0"/>
              <a:t>1</a:t>
            </a:r>
            <a:r>
              <a:rPr lang="en-US" altLang="en-US" dirty="0" smtClean="0"/>
              <a:t>.syn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T’.</a:t>
            </a:r>
            <a:r>
              <a:rPr lang="en-US" altLang="en-US" dirty="0" err="1"/>
              <a:t>syn</a:t>
            </a:r>
            <a:r>
              <a:rPr lang="en-US" altLang="en-US" dirty="0"/>
              <a:t> = T’.</a:t>
            </a:r>
            <a:r>
              <a:rPr lang="en-US" altLang="en-US" dirty="0" err="1" smtClean="0"/>
              <a:t>inh</a:t>
            </a:r>
            <a:endParaRPr lang="en-US" altLang="en-US" dirty="0" smtClean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err="1" smtClean="0"/>
              <a:t>F.val</a:t>
            </a:r>
            <a:r>
              <a:rPr lang="en-US" altLang="en-US" dirty="0" smtClean="0"/>
              <a:t> </a:t>
            </a:r>
            <a:r>
              <a:rPr lang="en-US" altLang="en-US" dirty="0"/>
              <a:t>= </a:t>
            </a:r>
            <a:r>
              <a:rPr lang="en-US" altLang="en-US" dirty="0" err="1"/>
              <a:t>digit.lexval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2968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7362" y="2195512"/>
            <a:ext cx="6619875" cy="31527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E7B9F-8DCF-4BD5-B42C-9EC6CD474C9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2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E7B9F-8DCF-4BD5-B42C-9EC6CD474C9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33400" y="1444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kern="0" dirty="0" smtClean="0"/>
              <a:t>S-Attributed definitions</a:t>
            </a:r>
            <a:endParaRPr lang="en-US" altLang="en-US" kern="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38200" y="14779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 smtClean="0"/>
              <a:t>An SDD is S-attributed if every attribute is synthesized</a:t>
            </a:r>
          </a:p>
          <a:p>
            <a:r>
              <a:rPr lang="en-US" altLang="en-US" kern="0" dirty="0" smtClean="0"/>
              <a:t>We can have a post-order traversal of parse-tree to evaluate attributes in S-attributed definitions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kern="0" dirty="0" smtClean="0"/>
              <a:t>	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000" kern="0" dirty="0" smtClean="0"/>
              <a:t>		</a:t>
            </a:r>
            <a:r>
              <a:rPr lang="en-US" altLang="en-US" sz="2000" kern="0" dirty="0" err="1" smtClean="0"/>
              <a:t>postorder</a:t>
            </a:r>
            <a:r>
              <a:rPr lang="en-US" altLang="en-US" sz="2000" kern="0" dirty="0" smtClean="0"/>
              <a:t>(N) {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000" kern="0" dirty="0" smtClean="0"/>
              <a:t>			for (each child C of N, from the left) </a:t>
            </a:r>
            <a:r>
              <a:rPr lang="en-US" altLang="en-US" sz="2000" kern="0" dirty="0" err="1" smtClean="0"/>
              <a:t>postorder</a:t>
            </a:r>
            <a:r>
              <a:rPr lang="en-US" altLang="en-US" sz="2000" kern="0" dirty="0" smtClean="0"/>
              <a:t>(C);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000" kern="0" dirty="0" smtClean="0"/>
              <a:t>			evaluate the attributes associated with node N;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000" kern="0" dirty="0" smtClean="0"/>
              <a:t>		}</a:t>
            </a:r>
          </a:p>
          <a:p>
            <a:r>
              <a:rPr lang="en-US" altLang="en-US" kern="0" dirty="0" smtClean="0"/>
              <a:t>S-Attributed definitions can be implemented during bottom-up parsing without the need to explicitly create parse trees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402009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4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L-Attributed definitions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idx="1"/>
          </p:nvPr>
        </p:nvSpPr>
        <p:spPr>
          <a:xfrm>
            <a:off x="685800" y="1611313"/>
            <a:ext cx="8229600" cy="438943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A SDD is L-Attributed if the edges in dependency graph goes from Left to Right but not from Right to Left.</a:t>
            </a:r>
          </a:p>
          <a:p>
            <a:pPr>
              <a:defRPr/>
            </a:pPr>
            <a:r>
              <a:rPr lang="en-US" dirty="0" smtClean="0"/>
              <a:t>More precisely, each attribute must be either</a:t>
            </a:r>
          </a:p>
          <a:p>
            <a:pPr lvl="1">
              <a:defRPr/>
            </a:pPr>
            <a:r>
              <a:rPr lang="en-US" sz="2600" dirty="0" smtClean="0"/>
              <a:t>Synthesized</a:t>
            </a:r>
          </a:p>
          <a:p>
            <a:pPr marL="457200" lvl="1" indent="0">
              <a:buNone/>
              <a:defRPr/>
            </a:pPr>
            <a:r>
              <a:rPr lang="en-US" dirty="0" smtClean="0"/>
              <a:t>OR</a:t>
            </a:r>
            <a:endParaRPr lang="en-US" dirty="0" smtClean="0"/>
          </a:p>
          <a:p>
            <a:pPr lvl="1">
              <a:defRPr/>
            </a:pPr>
            <a:r>
              <a:rPr lang="en-US" sz="2600" dirty="0" smtClean="0"/>
              <a:t>Inherited, but if there us a production A-&gt;X1X2…</a:t>
            </a:r>
            <a:r>
              <a:rPr lang="en-US" sz="2600" dirty="0" err="1" smtClean="0"/>
              <a:t>Xn</a:t>
            </a:r>
            <a:r>
              <a:rPr lang="en-US" sz="2600" dirty="0" smtClean="0"/>
              <a:t> and there is an inherited attribute </a:t>
            </a:r>
            <a:r>
              <a:rPr lang="en-US" sz="2600" dirty="0" err="1" smtClean="0"/>
              <a:t>Xi.a</a:t>
            </a:r>
            <a:r>
              <a:rPr lang="en-US" sz="2600" dirty="0" smtClean="0"/>
              <a:t> computed by a rule associated with this production, then the rule may only use:	</a:t>
            </a:r>
          </a:p>
          <a:p>
            <a:pPr lvl="2">
              <a:defRPr/>
            </a:pPr>
            <a:r>
              <a:rPr lang="en-US" dirty="0" smtClean="0"/>
              <a:t>Inherited attributes associated with the head A</a:t>
            </a:r>
          </a:p>
          <a:p>
            <a:pPr lvl="2">
              <a:defRPr/>
            </a:pPr>
            <a:r>
              <a:rPr lang="en-US" dirty="0" smtClean="0"/>
              <a:t>Either inherited or synthesized attributes associated with the occurrences of symbols X1,X2,…,Xi-1 located to the left of Xi</a:t>
            </a:r>
          </a:p>
          <a:p>
            <a:pPr lvl="2">
              <a:defRPr/>
            </a:pPr>
            <a:r>
              <a:rPr lang="en-US" dirty="0" smtClean="0"/>
              <a:t>Inherited or synthesized attributes associated with this occurrence of Xi itself, but in such a way that there is no cycle in the graph</a:t>
            </a:r>
          </a:p>
          <a:p>
            <a:pPr lvl="2"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288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9E335C-7FF7-4FE5-80E9-7A9F5B74AD9E}" type="slidenum">
              <a:rPr lang="en-US">
                <a:latin typeface="Times New Roman" pitchFamily="18" charset="0"/>
              </a:rPr>
              <a:pPr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152400"/>
            <a:ext cx="9371012" cy="914400"/>
          </a:xfrm>
        </p:spPr>
        <p:txBody>
          <a:bodyPr/>
          <a:lstStyle/>
          <a:p>
            <a:r>
              <a:rPr lang="en-US" smtClean="0"/>
              <a:t>Syntax Trees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2588" y="1219200"/>
            <a:ext cx="9371012" cy="5105400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en-US" sz="2000" dirty="0" smtClean="0"/>
              <a:t>Decoupling Translation from Parsing-Trees.</a:t>
            </a:r>
          </a:p>
          <a:p>
            <a:pPr marL="381000" indent="-381000">
              <a:buFontTx/>
              <a:buAutoNum type="arabicPeriod"/>
            </a:pPr>
            <a:r>
              <a:rPr lang="en-US" sz="2000" dirty="0" smtClean="0"/>
              <a:t>Syntax-Tree: an intermediate representation of the compiler’s input.</a:t>
            </a:r>
          </a:p>
          <a:p>
            <a:pPr marL="381000" indent="-381000">
              <a:buFontTx/>
              <a:buAutoNum type="arabicPeriod"/>
            </a:pPr>
            <a:r>
              <a:rPr lang="en-US" sz="2000" dirty="0" smtClean="0"/>
              <a:t>Example Procedures: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i="1" dirty="0" smtClean="0"/>
              <a:t>new </a:t>
            </a:r>
            <a:r>
              <a:rPr lang="en-US" sz="2000" i="1" dirty="0" smtClean="0"/>
              <a:t>node</a:t>
            </a:r>
            <a:r>
              <a:rPr lang="en-US" sz="2000" dirty="0" smtClean="0"/>
              <a:t>, new </a:t>
            </a:r>
            <a:r>
              <a:rPr lang="en-US" sz="2000" i="1" dirty="0" smtClean="0"/>
              <a:t>leaf</a:t>
            </a:r>
            <a:endParaRPr lang="en-US" sz="2000" i="1" dirty="0" smtClean="0"/>
          </a:p>
          <a:p>
            <a:pPr marL="381000" indent="-381000">
              <a:buFontTx/>
              <a:buAutoNum type="arabicPeriod"/>
            </a:pPr>
            <a:r>
              <a:rPr lang="en-US" sz="2000" dirty="0" smtClean="0"/>
              <a:t>Employment of the synthesized attribute </a:t>
            </a:r>
            <a:r>
              <a:rPr lang="en-US" sz="2000" i="1" dirty="0" smtClean="0"/>
              <a:t>node </a:t>
            </a:r>
            <a:r>
              <a:rPr lang="en-US" sz="2000" dirty="0" smtClean="0"/>
              <a:t>(pointer)</a:t>
            </a:r>
          </a:p>
          <a:p>
            <a:pPr marL="381000" indent="-381000"/>
            <a:endParaRPr lang="en-US" sz="2000" dirty="0" smtClean="0"/>
          </a:p>
          <a:p>
            <a:pPr marL="381000" indent="-381000">
              <a:buFontTx/>
              <a:buNone/>
            </a:pPr>
            <a:r>
              <a:rPr lang="en-US" sz="2000" b="1" u="sng" dirty="0" smtClean="0"/>
              <a:t>PRODUCTION	SEMANTIC RULE</a:t>
            </a:r>
          </a:p>
          <a:p>
            <a:pPr marL="381000" indent="-381000">
              <a:buFontTx/>
              <a:buNone/>
            </a:pPr>
            <a:r>
              <a:rPr lang="en-US" sz="2000" b="1" dirty="0" smtClean="0">
                <a:sym typeface="Symbol" pitchFamily="18" charset="2"/>
              </a:rPr>
              <a:t>E  E</a:t>
            </a:r>
            <a:r>
              <a:rPr lang="en-US" sz="2000" b="1" baseline="-25000" dirty="0" smtClean="0">
                <a:sym typeface="Symbol" pitchFamily="18" charset="2"/>
              </a:rPr>
              <a:t>1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  <a:sym typeface="Symbol" pitchFamily="18" charset="2"/>
              </a:rPr>
              <a:t>+</a:t>
            </a:r>
            <a:r>
              <a:rPr lang="en-US" sz="2000" b="1" dirty="0" smtClean="0">
                <a:sym typeface="Symbol" pitchFamily="18" charset="2"/>
              </a:rPr>
              <a:t> T		</a:t>
            </a:r>
            <a:r>
              <a:rPr lang="en-US" sz="2000" b="1" dirty="0" err="1" smtClean="0">
                <a:sym typeface="Symbol" pitchFamily="18" charset="2"/>
              </a:rPr>
              <a:t>E.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b="1" dirty="0" smtClean="0">
                <a:sym typeface="Symbol" pitchFamily="18" charset="2"/>
              </a:rPr>
              <a:t>= </a:t>
            </a:r>
            <a:r>
              <a:rPr lang="en-US" sz="2000" b="1" i="1" dirty="0" smtClean="0">
                <a:sym typeface="Symbol" pitchFamily="18" charset="2"/>
              </a:rPr>
              <a:t>new </a:t>
            </a:r>
            <a:r>
              <a:rPr lang="en-US" sz="2000" b="1" i="1" dirty="0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(‘+’,E</a:t>
            </a:r>
            <a:r>
              <a:rPr lang="en-US" sz="2000" b="1" baseline="-25000" dirty="0" smtClean="0">
                <a:sym typeface="Symbol" pitchFamily="18" charset="2"/>
              </a:rPr>
              <a:t>1</a:t>
            </a:r>
            <a:r>
              <a:rPr lang="en-US" sz="2000" b="1" dirty="0" smtClean="0">
                <a:sym typeface="Symbol" pitchFamily="18" charset="2"/>
              </a:rPr>
              <a:t>.</a:t>
            </a:r>
            <a:r>
              <a:rPr lang="en-US" sz="2000" b="1" i="1" dirty="0" smtClean="0">
                <a:sym typeface="Symbol" pitchFamily="18" charset="2"/>
              </a:rPr>
              <a:t>node </a:t>
            </a:r>
            <a:r>
              <a:rPr lang="en-US" sz="2000" b="1" dirty="0" smtClean="0">
                <a:sym typeface="Symbol" pitchFamily="18" charset="2"/>
              </a:rPr>
              <a:t>,</a:t>
            </a:r>
            <a:r>
              <a:rPr lang="en-US" sz="2000" b="1" dirty="0" err="1" smtClean="0">
                <a:sym typeface="Symbol" pitchFamily="18" charset="2"/>
              </a:rPr>
              <a:t>T.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)</a:t>
            </a:r>
            <a:endParaRPr lang="en-US" sz="2000" b="1" dirty="0" smtClean="0">
              <a:sym typeface="Symbol" pitchFamily="18" charset="2"/>
            </a:endParaRPr>
          </a:p>
          <a:p>
            <a:pPr marL="381000" indent="-381000">
              <a:buFontTx/>
              <a:buNone/>
            </a:pPr>
            <a:r>
              <a:rPr lang="en-US" sz="2000" b="1" dirty="0" smtClean="0">
                <a:sym typeface="Symbol" pitchFamily="18" charset="2"/>
              </a:rPr>
              <a:t>E  E</a:t>
            </a:r>
            <a:r>
              <a:rPr lang="en-US" sz="2000" b="1" baseline="-25000" dirty="0" smtClean="0">
                <a:sym typeface="Symbol" pitchFamily="18" charset="2"/>
              </a:rPr>
              <a:t>1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  <a:sym typeface="Symbol" pitchFamily="18" charset="2"/>
              </a:rPr>
              <a:t>-</a:t>
            </a:r>
            <a:r>
              <a:rPr lang="en-US" sz="2000" b="1" dirty="0" smtClean="0">
                <a:sym typeface="Symbol" pitchFamily="18" charset="2"/>
              </a:rPr>
              <a:t> T		</a:t>
            </a:r>
            <a:r>
              <a:rPr lang="en-US" sz="2000" b="1" dirty="0" err="1" smtClean="0">
                <a:sym typeface="Symbol" pitchFamily="18" charset="2"/>
              </a:rPr>
              <a:t>E.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  </a:t>
            </a:r>
            <a:r>
              <a:rPr lang="en-US" sz="2000" b="1" dirty="0" smtClean="0">
                <a:sym typeface="Symbol" pitchFamily="18" charset="2"/>
              </a:rPr>
              <a:t>= </a:t>
            </a:r>
            <a:r>
              <a:rPr lang="en-US" sz="2000" b="1" i="1" dirty="0" smtClean="0">
                <a:sym typeface="Symbol" pitchFamily="18" charset="2"/>
              </a:rPr>
              <a:t>new </a:t>
            </a:r>
            <a:r>
              <a:rPr lang="en-US" sz="2000" b="1" i="1" dirty="0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(‘-’,E</a:t>
            </a:r>
            <a:r>
              <a:rPr lang="en-US" sz="2000" b="1" baseline="-25000" dirty="0" smtClean="0">
                <a:sym typeface="Symbol" pitchFamily="18" charset="2"/>
              </a:rPr>
              <a:t>1</a:t>
            </a:r>
            <a:r>
              <a:rPr lang="en-US" sz="2000" b="1" dirty="0" smtClean="0">
                <a:sym typeface="Symbol" pitchFamily="18" charset="2"/>
              </a:rPr>
              <a:t>.</a:t>
            </a:r>
            <a:r>
              <a:rPr lang="en-US" sz="2000" b="1" i="1" dirty="0" smtClean="0">
                <a:sym typeface="Symbol" pitchFamily="18" charset="2"/>
              </a:rPr>
              <a:t>node </a:t>
            </a:r>
            <a:r>
              <a:rPr lang="en-US" sz="2000" b="1" dirty="0" smtClean="0">
                <a:sym typeface="Symbol" pitchFamily="18" charset="2"/>
              </a:rPr>
              <a:t>,</a:t>
            </a:r>
            <a:r>
              <a:rPr lang="en-US" sz="2000" b="1" dirty="0" err="1" smtClean="0">
                <a:sym typeface="Symbol" pitchFamily="18" charset="2"/>
              </a:rPr>
              <a:t>T.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)</a:t>
            </a:r>
            <a:endParaRPr lang="en-US" sz="2000" b="1" dirty="0" smtClean="0">
              <a:sym typeface="Symbol" pitchFamily="18" charset="2"/>
            </a:endParaRPr>
          </a:p>
          <a:p>
            <a:pPr marL="381000" indent="-381000">
              <a:buFontTx/>
              <a:buNone/>
            </a:pPr>
            <a:r>
              <a:rPr lang="en-US" sz="2000" b="1" dirty="0" smtClean="0">
                <a:sym typeface="Symbol" pitchFamily="18" charset="2"/>
              </a:rPr>
              <a:t>E  T			</a:t>
            </a:r>
            <a:r>
              <a:rPr lang="en-US" sz="2000" b="1" dirty="0" err="1" smtClean="0">
                <a:sym typeface="Symbol" pitchFamily="18" charset="2"/>
              </a:rPr>
              <a:t>E.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  </a:t>
            </a:r>
            <a:r>
              <a:rPr lang="en-US" sz="2000" b="1" dirty="0" smtClean="0">
                <a:sym typeface="Symbol" pitchFamily="18" charset="2"/>
              </a:rPr>
              <a:t>= </a:t>
            </a:r>
            <a:r>
              <a:rPr lang="en-US" sz="2000" b="1" dirty="0" err="1" smtClean="0">
                <a:sym typeface="Symbol" pitchFamily="18" charset="2"/>
              </a:rPr>
              <a:t>T.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endParaRPr lang="en-US" sz="2000" dirty="0" smtClean="0"/>
          </a:p>
          <a:p>
            <a:pPr marL="381000" indent="-381000">
              <a:buFontTx/>
              <a:buNone/>
            </a:pPr>
            <a:r>
              <a:rPr lang="en-US" sz="2000" b="1" dirty="0" smtClean="0">
                <a:sym typeface="Symbol" pitchFamily="18" charset="2"/>
              </a:rPr>
              <a:t>T  </a:t>
            </a:r>
            <a:r>
              <a:rPr lang="en-US" sz="2000" b="1" dirty="0" smtClean="0">
                <a:solidFill>
                  <a:schemeClr val="accent2"/>
                </a:solidFill>
                <a:sym typeface="Symbol" pitchFamily="18" charset="2"/>
              </a:rPr>
              <a:t>(</a:t>
            </a:r>
            <a:r>
              <a:rPr lang="en-US" sz="2000" b="1" dirty="0" smtClean="0">
                <a:sym typeface="Symbol" pitchFamily="18" charset="2"/>
              </a:rPr>
              <a:t>E</a:t>
            </a:r>
            <a:r>
              <a:rPr lang="en-US" sz="2000" b="1" dirty="0" smtClean="0">
                <a:solidFill>
                  <a:schemeClr val="accent2"/>
                </a:solidFill>
                <a:sym typeface="Symbol" pitchFamily="18" charset="2"/>
              </a:rPr>
              <a:t>)</a:t>
            </a:r>
            <a:r>
              <a:rPr lang="en-US" sz="2000" b="1" dirty="0" smtClean="0">
                <a:sym typeface="Symbol" pitchFamily="18" charset="2"/>
              </a:rPr>
              <a:t> 		</a:t>
            </a:r>
            <a:r>
              <a:rPr lang="en-US" sz="2000" b="1" dirty="0" err="1" smtClean="0">
                <a:sym typeface="Symbol" pitchFamily="18" charset="2"/>
              </a:rPr>
              <a:t>T.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  </a:t>
            </a:r>
            <a:r>
              <a:rPr lang="en-US" sz="2000" b="1" dirty="0" smtClean="0">
                <a:sym typeface="Symbol" pitchFamily="18" charset="2"/>
              </a:rPr>
              <a:t>= </a:t>
            </a:r>
            <a:r>
              <a:rPr lang="en-US" sz="2000" b="1" dirty="0" err="1" smtClean="0">
                <a:sym typeface="Symbol" pitchFamily="18" charset="2"/>
              </a:rPr>
              <a:t>E.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endParaRPr lang="en-US" sz="2000" b="1" dirty="0" smtClean="0">
              <a:sym typeface="Symbol" pitchFamily="18" charset="2"/>
            </a:endParaRPr>
          </a:p>
          <a:p>
            <a:pPr marL="381000" indent="-381000">
              <a:buFontTx/>
              <a:buNone/>
            </a:pPr>
            <a:r>
              <a:rPr lang="en-US" sz="2000" b="1" dirty="0" smtClean="0">
                <a:sym typeface="Symbol" pitchFamily="18" charset="2"/>
              </a:rPr>
              <a:t>T  </a:t>
            </a:r>
            <a:r>
              <a:rPr lang="en-US" sz="2000" b="1" dirty="0" smtClean="0">
                <a:solidFill>
                  <a:schemeClr val="accent2"/>
                </a:solidFill>
                <a:sym typeface="Symbol" pitchFamily="18" charset="2"/>
              </a:rPr>
              <a:t>id</a:t>
            </a:r>
            <a:r>
              <a:rPr lang="en-US" sz="2000" b="1" dirty="0" smtClean="0">
                <a:sym typeface="Symbol" pitchFamily="18" charset="2"/>
              </a:rPr>
              <a:t>			</a:t>
            </a:r>
            <a:r>
              <a:rPr lang="en-US" sz="2000" b="1" dirty="0" err="1" smtClean="0">
                <a:sym typeface="Symbol" pitchFamily="18" charset="2"/>
              </a:rPr>
              <a:t>T.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i="1" dirty="0" smtClean="0">
                <a:sym typeface="Symbol" pitchFamily="18" charset="2"/>
              </a:rPr>
              <a:t> 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b="1" dirty="0" smtClean="0">
                <a:sym typeface="Symbol" pitchFamily="18" charset="2"/>
              </a:rPr>
              <a:t>= </a:t>
            </a:r>
            <a:r>
              <a:rPr lang="en-US" sz="2000" b="1" i="1" dirty="0" smtClean="0">
                <a:sym typeface="Symbol" pitchFamily="18" charset="2"/>
              </a:rPr>
              <a:t>new </a:t>
            </a:r>
            <a:r>
              <a:rPr lang="en-US" sz="2000" b="1" i="1" dirty="0" smtClean="0">
                <a:sym typeface="Symbol" pitchFamily="18" charset="2"/>
              </a:rPr>
              <a:t>leaf</a:t>
            </a:r>
            <a:r>
              <a:rPr lang="en-US" sz="2000" b="1" dirty="0" smtClean="0">
                <a:sym typeface="Symbol" pitchFamily="18" charset="2"/>
              </a:rPr>
              <a:t>(id</a:t>
            </a:r>
            <a:r>
              <a:rPr lang="en-US" sz="2000" b="1" dirty="0" smtClean="0">
                <a:sym typeface="Symbol" pitchFamily="18" charset="2"/>
              </a:rPr>
              <a:t>, </a:t>
            </a:r>
            <a:r>
              <a:rPr lang="en-US" sz="2000" b="1" dirty="0" err="1" smtClean="0">
                <a:solidFill>
                  <a:schemeClr val="accent2"/>
                </a:solidFill>
                <a:sym typeface="Symbol" pitchFamily="18" charset="2"/>
              </a:rPr>
              <a:t>id</a:t>
            </a:r>
            <a:r>
              <a:rPr lang="en-US" sz="2000" b="1" dirty="0" err="1" smtClean="0">
                <a:sym typeface="Symbol" pitchFamily="18" charset="2"/>
              </a:rPr>
              <a:t>.</a:t>
            </a:r>
            <a:r>
              <a:rPr lang="en-US" sz="2000" b="1" i="1" dirty="0" err="1" smtClean="0">
                <a:sym typeface="Symbol" pitchFamily="18" charset="2"/>
              </a:rPr>
              <a:t>lexval</a:t>
            </a:r>
            <a:r>
              <a:rPr lang="en-US" sz="2000" b="1" dirty="0" smtClean="0">
                <a:sym typeface="Symbol" pitchFamily="18" charset="2"/>
              </a:rPr>
              <a:t>)</a:t>
            </a:r>
          </a:p>
          <a:p>
            <a:pPr marL="381000" indent="-381000">
              <a:buFontTx/>
              <a:buNone/>
            </a:pPr>
            <a:r>
              <a:rPr lang="en-US" sz="2000" b="1" dirty="0" smtClean="0">
                <a:sym typeface="Symbol" pitchFamily="18" charset="2"/>
              </a:rPr>
              <a:t>T  </a:t>
            </a:r>
            <a:r>
              <a:rPr lang="en-US" sz="2000" b="1" dirty="0" err="1" smtClean="0">
                <a:solidFill>
                  <a:schemeClr val="accent2"/>
                </a:solidFill>
                <a:sym typeface="Symbol" pitchFamily="18" charset="2"/>
              </a:rPr>
              <a:t>num</a:t>
            </a:r>
            <a:r>
              <a:rPr lang="en-US" sz="2000" b="1" dirty="0" smtClean="0">
                <a:sym typeface="Symbol" pitchFamily="18" charset="2"/>
              </a:rPr>
              <a:t>		</a:t>
            </a:r>
            <a:r>
              <a:rPr lang="en-US" sz="2000" b="1" dirty="0" err="1" smtClean="0">
                <a:sym typeface="Symbol" pitchFamily="18" charset="2"/>
              </a:rPr>
              <a:t>T.</a:t>
            </a:r>
            <a:r>
              <a:rPr lang="en-US" sz="2000" b="1" i="1" dirty="0" err="1" smtClean="0">
                <a:sym typeface="Symbol" pitchFamily="18" charset="2"/>
              </a:rPr>
              <a:t>node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b="1" dirty="0" smtClean="0">
                <a:sym typeface="Symbol" pitchFamily="18" charset="2"/>
              </a:rPr>
              <a:t>= </a:t>
            </a:r>
            <a:r>
              <a:rPr lang="en-US" sz="2000" b="1" i="1" dirty="0" smtClean="0">
                <a:sym typeface="Symbol" pitchFamily="18" charset="2"/>
              </a:rPr>
              <a:t>new </a:t>
            </a:r>
            <a:r>
              <a:rPr lang="en-US" sz="2000" b="1" i="1" dirty="0" smtClean="0">
                <a:sym typeface="Symbol" pitchFamily="18" charset="2"/>
              </a:rPr>
              <a:t>leaf</a:t>
            </a:r>
            <a:r>
              <a:rPr lang="en-US" sz="2000" b="1" dirty="0" smtClean="0">
                <a:sym typeface="Symbol" pitchFamily="18" charset="2"/>
              </a:rPr>
              <a:t>(</a:t>
            </a:r>
            <a:r>
              <a:rPr lang="en-US" sz="2000" b="1" dirty="0" err="1" smtClean="0">
                <a:sym typeface="Symbol" pitchFamily="18" charset="2"/>
              </a:rPr>
              <a:t>num</a:t>
            </a:r>
            <a:r>
              <a:rPr lang="en-US" sz="2000" b="1" dirty="0" smtClean="0">
                <a:sym typeface="Symbol" pitchFamily="18" charset="2"/>
              </a:rPr>
              <a:t>, </a:t>
            </a:r>
            <a:r>
              <a:rPr lang="en-US" sz="2000" b="1" dirty="0" err="1" smtClean="0">
                <a:solidFill>
                  <a:schemeClr val="accent2"/>
                </a:solidFill>
                <a:sym typeface="Symbol" pitchFamily="18" charset="2"/>
              </a:rPr>
              <a:t>num</a:t>
            </a:r>
            <a:r>
              <a:rPr lang="en-US" sz="2000" b="1" dirty="0" err="1" smtClean="0">
                <a:sym typeface="Symbol" pitchFamily="18" charset="2"/>
              </a:rPr>
              <a:t>.</a:t>
            </a:r>
            <a:r>
              <a:rPr lang="en-US" sz="2000" b="1" i="1" dirty="0" err="1" smtClean="0">
                <a:sym typeface="Symbol" pitchFamily="18" charset="2"/>
              </a:rPr>
              <a:t>val</a:t>
            </a:r>
            <a:r>
              <a:rPr lang="en-US" sz="2000" b="1" dirty="0" smtClean="0">
                <a:sym typeface="Symbol" pitchFamily="18" charset="2"/>
              </a:rPr>
              <a:t>)</a:t>
            </a:r>
          </a:p>
          <a:p>
            <a:pPr marL="381000" indent="-381000">
              <a:buFontTx/>
              <a:buNone/>
            </a:pPr>
            <a:endParaRPr lang="en-US" sz="2000" b="1" dirty="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46A32C-E6C7-4247-A5F9-5FFB4CAC9519}" type="slidenum">
              <a:rPr lang="en-US">
                <a:latin typeface="Times New Roman" pitchFamily="18" charset="0"/>
              </a:rPr>
              <a:pPr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152400"/>
            <a:ext cx="9371012" cy="914400"/>
          </a:xfrm>
        </p:spPr>
        <p:txBody>
          <a:bodyPr/>
          <a:lstStyle/>
          <a:p>
            <a:r>
              <a:rPr lang="en-US" smtClean="0"/>
              <a:t>Draw the Syntax Tree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8107363" y="457200"/>
            <a:ext cx="973137" cy="3810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79000"/>
              </a:lnSpc>
              <a:spcBef>
                <a:spcPct val="10000"/>
              </a:spcBef>
              <a:buClr>
                <a:srgbClr val="FF3300"/>
              </a:buClr>
              <a:buSzPct val="75000"/>
              <a:buFont typeface="Wingdings" pitchFamily="2" charset="2"/>
              <a:buNone/>
            </a:pPr>
            <a:r>
              <a:rPr lang="en-US" b="1">
                <a:sym typeface="Symbol" pitchFamily="18" charset="2"/>
              </a:rPr>
              <a:t>a-4+c</a:t>
            </a:r>
          </a:p>
        </p:txBody>
      </p:sp>
      <p:grpSp>
        <p:nvGrpSpPr>
          <p:cNvPr id="16389" name="Group 8"/>
          <p:cNvGrpSpPr>
            <a:grpSpLocks/>
          </p:cNvGrpSpPr>
          <p:nvPr/>
        </p:nvGrpSpPr>
        <p:grpSpPr bwMode="auto">
          <a:xfrm>
            <a:off x="1447800" y="4876800"/>
            <a:ext cx="1295400" cy="914400"/>
            <a:chOff x="912" y="3072"/>
            <a:chExt cx="816" cy="576"/>
          </a:xfrm>
        </p:grpSpPr>
        <p:sp>
          <p:nvSpPr>
            <p:cNvPr id="16410" name="Rectangle 5"/>
            <p:cNvSpPr>
              <a:spLocks noChangeArrowheads="1"/>
            </p:cNvSpPr>
            <p:nvPr/>
          </p:nvSpPr>
          <p:spPr bwMode="auto">
            <a:xfrm>
              <a:off x="912" y="3072"/>
              <a:ext cx="81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b="1"/>
                <a:t> id</a:t>
              </a:r>
            </a:p>
          </p:txBody>
        </p:sp>
        <p:sp>
          <p:nvSpPr>
            <p:cNvPr id="16411" name="Line 6"/>
            <p:cNvSpPr>
              <a:spLocks noChangeShapeType="1"/>
            </p:cNvSpPr>
            <p:nvPr/>
          </p:nvSpPr>
          <p:spPr bwMode="auto">
            <a:xfrm>
              <a:off x="1392" y="307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2" name="Line 7"/>
            <p:cNvSpPr>
              <a:spLocks noChangeShapeType="1"/>
            </p:cNvSpPr>
            <p:nvPr/>
          </p:nvSpPr>
          <p:spPr bwMode="auto">
            <a:xfrm>
              <a:off x="1584" y="3216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0" name="Rectangle 10"/>
          <p:cNvSpPr>
            <a:spLocks noChangeArrowheads="1"/>
          </p:cNvSpPr>
          <p:nvPr/>
        </p:nvSpPr>
        <p:spPr bwMode="auto">
          <a:xfrm>
            <a:off x="4724400" y="4953000"/>
            <a:ext cx="1295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b="1"/>
              <a:t>num   4</a:t>
            </a:r>
          </a:p>
        </p:txBody>
      </p:sp>
      <p:sp>
        <p:nvSpPr>
          <p:cNvPr id="16391" name="Line 11"/>
          <p:cNvSpPr>
            <a:spLocks noChangeShapeType="1"/>
          </p:cNvSpPr>
          <p:nvPr/>
        </p:nvSpPr>
        <p:spPr bwMode="auto">
          <a:xfrm>
            <a:off x="5486400" y="4953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6392" name="Group 13"/>
          <p:cNvGrpSpPr>
            <a:grpSpLocks/>
          </p:cNvGrpSpPr>
          <p:nvPr/>
        </p:nvGrpSpPr>
        <p:grpSpPr bwMode="auto">
          <a:xfrm>
            <a:off x="6248400" y="3352800"/>
            <a:ext cx="1295400" cy="914400"/>
            <a:chOff x="912" y="3072"/>
            <a:chExt cx="816" cy="576"/>
          </a:xfrm>
        </p:grpSpPr>
        <p:sp>
          <p:nvSpPr>
            <p:cNvPr id="16407" name="Rectangle 14"/>
            <p:cNvSpPr>
              <a:spLocks noChangeArrowheads="1"/>
            </p:cNvSpPr>
            <p:nvPr/>
          </p:nvSpPr>
          <p:spPr bwMode="auto">
            <a:xfrm>
              <a:off x="912" y="3072"/>
              <a:ext cx="81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b="1"/>
                <a:t> id</a:t>
              </a:r>
            </a:p>
          </p:txBody>
        </p:sp>
        <p:sp>
          <p:nvSpPr>
            <p:cNvPr id="16408" name="Line 15"/>
            <p:cNvSpPr>
              <a:spLocks noChangeShapeType="1"/>
            </p:cNvSpPr>
            <p:nvPr/>
          </p:nvSpPr>
          <p:spPr bwMode="auto">
            <a:xfrm>
              <a:off x="1392" y="307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9" name="Line 16"/>
            <p:cNvSpPr>
              <a:spLocks noChangeShapeType="1"/>
            </p:cNvSpPr>
            <p:nvPr/>
          </p:nvSpPr>
          <p:spPr bwMode="auto">
            <a:xfrm>
              <a:off x="1584" y="3216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3" name="Group 20"/>
          <p:cNvGrpSpPr>
            <a:grpSpLocks/>
          </p:cNvGrpSpPr>
          <p:nvPr/>
        </p:nvGrpSpPr>
        <p:grpSpPr bwMode="auto">
          <a:xfrm>
            <a:off x="2590800" y="3352800"/>
            <a:ext cx="1752600" cy="609600"/>
            <a:chOff x="1632" y="2112"/>
            <a:chExt cx="1104" cy="384"/>
          </a:xfrm>
        </p:grpSpPr>
        <p:sp>
          <p:nvSpPr>
            <p:cNvPr id="16404" name="Rectangle 17"/>
            <p:cNvSpPr>
              <a:spLocks noChangeArrowheads="1"/>
            </p:cNvSpPr>
            <p:nvPr/>
          </p:nvSpPr>
          <p:spPr bwMode="auto">
            <a:xfrm>
              <a:off x="1632" y="2112"/>
              <a:ext cx="1104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6405" name="Line 18"/>
            <p:cNvSpPr>
              <a:spLocks noChangeShapeType="1"/>
            </p:cNvSpPr>
            <p:nvPr/>
          </p:nvSpPr>
          <p:spPr bwMode="auto">
            <a:xfrm>
              <a:off x="2016" y="211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6" name="Line 19"/>
            <p:cNvSpPr>
              <a:spLocks noChangeShapeType="1"/>
            </p:cNvSpPr>
            <p:nvPr/>
          </p:nvSpPr>
          <p:spPr bwMode="auto">
            <a:xfrm>
              <a:off x="2352" y="211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4" name="Line 26"/>
          <p:cNvSpPr>
            <a:spLocks noChangeShapeType="1"/>
          </p:cNvSpPr>
          <p:nvPr/>
        </p:nvSpPr>
        <p:spPr bwMode="auto">
          <a:xfrm flipH="1">
            <a:off x="2133600" y="3657600"/>
            <a:ext cx="1371600" cy="1219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27"/>
          <p:cNvSpPr>
            <a:spLocks noChangeShapeType="1"/>
          </p:cNvSpPr>
          <p:nvPr/>
        </p:nvSpPr>
        <p:spPr bwMode="auto">
          <a:xfrm>
            <a:off x="4038600" y="3657600"/>
            <a:ext cx="1371600" cy="1295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396" name="Group 29"/>
          <p:cNvGrpSpPr>
            <a:grpSpLocks/>
          </p:cNvGrpSpPr>
          <p:nvPr/>
        </p:nvGrpSpPr>
        <p:grpSpPr bwMode="auto">
          <a:xfrm>
            <a:off x="4267200" y="1676400"/>
            <a:ext cx="1752600" cy="609600"/>
            <a:chOff x="1632" y="2112"/>
            <a:chExt cx="1104" cy="384"/>
          </a:xfrm>
        </p:grpSpPr>
        <p:sp>
          <p:nvSpPr>
            <p:cNvPr id="16401" name="Rectangle 30"/>
            <p:cNvSpPr>
              <a:spLocks noChangeArrowheads="1"/>
            </p:cNvSpPr>
            <p:nvPr/>
          </p:nvSpPr>
          <p:spPr bwMode="auto">
            <a:xfrm>
              <a:off x="1632" y="2112"/>
              <a:ext cx="1104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6402" name="Line 31"/>
            <p:cNvSpPr>
              <a:spLocks noChangeShapeType="1"/>
            </p:cNvSpPr>
            <p:nvPr/>
          </p:nvSpPr>
          <p:spPr bwMode="auto">
            <a:xfrm>
              <a:off x="2016" y="211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Line 32"/>
            <p:cNvSpPr>
              <a:spLocks noChangeShapeType="1"/>
            </p:cNvSpPr>
            <p:nvPr/>
          </p:nvSpPr>
          <p:spPr bwMode="auto">
            <a:xfrm>
              <a:off x="2352" y="211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7" name="Line 33"/>
          <p:cNvSpPr>
            <a:spLocks noChangeShapeType="1"/>
          </p:cNvSpPr>
          <p:nvPr/>
        </p:nvSpPr>
        <p:spPr bwMode="auto">
          <a:xfrm flipH="1">
            <a:off x="3581400" y="2057400"/>
            <a:ext cx="1600200" cy="1295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34"/>
          <p:cNvSpPr>
            <a:spLocks noChangeShapeType="1"/>
          </p:cNvSpPr>
          <p:nvPr/>
        </p:nvSpPr>
        <p:spPr bwMode="auto">
          <a:xfrm>
            <a:off x="5638800" y="1981200"/>
            <a:ext cx="129540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Text Box 35"/>
          <p:cNvSpPr txBox="1">
            <a:spLocks noChangeArrowheads="1"/>
          </p:cNvSpPr>
          <p:nvPr/>
        </p:nvSpPr>
        <p:spPr bwMode="auto">
          <a:xfrm>
            <a:off x="1447800" y="58674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to entry for a</a:t>
            </a:r>
          </a:p>
        </p:txBody>
      </p:sp>
      <p:sp>
        <p:nvSpPr>
          <p:cNvPr id="16400" name="Text Box 36"/>
          <p:cNvSpPr txBox="1">
            <a:spLocks noChangeArrowheads="1"/>
          </p:cNvSpPr>
          <p:nvPr/>
        </p:nvSpPr>
        <p:spPr bwMode="auto">
          <a:xfrm>
            <a:off x="6248400" y="43434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to entry for 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5680</TotalTime>
  <Words>613</Words>
  <Application>Microsoft Office PowerPoint</Application>
  <PresentationFormat>A4 Paper (210x297 mm)</PresentationFormat>
  <Paragraphs>201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Cambria Math</vt:lpstr>
      <vt:lpstr>Courier New</vt:lpstr>
      <vt:lpstr>Symbol</vt:lpstr>
      <vt:lpstr>Times New Roman</vt:lpstr>
      <vt:lpstr>Wingdings</vt:lpstr>
      <vt:lpstr>Wingdings 2</vt:lpstr>
      <vt:lpstr>Default Design</vt:lpstr>
      <vt:lpstr>Syntax-Directed Translation</vt:lpstr>
      <vt:lpstr>Syntax-Directed Translation</vt:lpstr>
      <vt:lpstr>Syntax-Directed Definitions and Translation Schemes</vt:lpstr>
      <vt:lpstr>Syntax-Directed Definitions</vt:lpstr>
      <vt:lpstr>Syntax-Directed Definition</vt:lpstr>
      <vt:lpstr>Annotated Parse Tree</vt:lpstr>
      <vt:lpstr>Syntax-Directed Definition – Synthesized Atttibutes</vt:lpstr>
      <vt:lpstr>Annotated Parse Tree -- Example </vt:lpstr>
      <vt:lpstr>Dependency Graph</vt:lpstr>
      <vt:lpstr>Dependency Graph</vt:lpstr>
      <vt:lpstr>Syntax-Directed Definition – Inherited Attributes</vt:lpstr>
      <vt:lpstr>Annotated Parse Tree for real, id1, id2, id3</vt:lpstr>
      <vt:lpstr>A Dependency Graph – Inherited Attributes</vt:lpstr>
      <vt:lpstr>Example of mixed attributes</vt:lpstr>
      <vt:lpstr>PowerPoint Presentation</vt:lpstr>
      <vt:lpstr>PowerPoint Presentation</vt:lpstr>
      <vt:lpstr>L-Attributed definitions</vt:lpstr>
      <vt:lpstr>Syntax Trees</vt:lpstr>
      <vt:lpstr>Draw the Syntax Tree</vt:lpstr>
    </vt:vector>
  </TitlesOfParts>
  <Company>Bangladesh University of Engineering and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Syntax-Directed Translation</dc:title>
  <dc:subject>Compilers</dc:subject>
  <dc:creator>Dewan Tanvir Ahmed</dc:creator>
  <cp:lastModifiedBy>Windows User</cp:lastModifiedBy>
  <cp:revision>440</cp:revision>
  <cp:lastPrinted>1999-09-09T03:15:50Z</cp:lastPrinted>
  <dcterms:created xsi:type="dcterms:W3CDTF">1999-01-20T19:57:44Z</dcterms:created>
  <dcterms:modified xsi:type="dcterms:W3CDTF">2022-09-24T17:56:16Z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radev@cs.columbia.edu</vt:lpwstr>
  </property>
  <property fmtid="{D5CDD505-2E9C-101B-9397-08002B2CF9AE}" pid="8" name="HomePage">
    <vt:lpwstr>http://www.cs.columbia.edu/~radev/cs4705/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F:\html\cs4705</vt:lpwstr>
  </property>
</Properties>
</file>